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6858000" cy="9144000"/>
  <p:embeddedFontLst>
    <p:embeddedFont>
      <p:font typeface="HY견고딕" panose="02030600000101010101" pitchFamily="18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Arial" panose="020B0604020202020204" pitchFamily="34" charset="0"/>
      <p:regular r:id="rId38"/>
    </p:embeddedFont>
    <p:embeddedFont>
      <p:font typeface="Arial Black" panose="020B0A04020102020204" pitchFamily="34" charset="0"/>
      <p:bold r:id="rId39"/>
    </p:embeddedFont>
    <p:embeddedFont>
      <p:font typeface="Arial Bold" panose="020B0704020202020204" pitchFamily="34" charset="0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7BABA-DEFD-4A71-8AB4-844C4DA89A82}" type="datetimeFigureOut">
              <a:rPr lang="ko-KR" altLang="en-US" smtClean="0"/>
              <a:t>2025-03-27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435BD-BD83-4B14-86EE-3FE348054F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332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435BD-BD83-4B14-86EE-3FE348054F5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701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19.svg"/><Relationship Id="rId4" Type="http://schemas.openxmlformats.org/officeDocument/2006/relationships/image" Target="../media/image22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6.sv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1.svg"/><Relationship Id="rId4" Type="http://schemas.openxmlformats.org/officeDocument/2006/relationships/image" Target="../media/image29.png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sv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40554" y="1297534"/>
            <a:ext cx="11404113" cy="11487660"/>
          </a:xfrm>
          <a:custGeom>
            <a:avLst/>
            <a:gdLst/>
            <a:ahLst/>
            <a:cxnLst/>
            <a:rect l="l" t="t" r="r" b="b"/>
            <a:pathLst>
              <a:path w="11404113" h="11487660">
                <a:moveTo>
                  <a:pt x="0" y="0"/>
                </a:moveTo>
                <a:lnTo>
                  <a:pt x="11404113" y="0"/>
                </a:lnTo>
                <a:lnTo>
                  <a:pt x="11404113" y="11487660"/>
                </a:lnTo>
                <a:lnTo>
                  <a:pt x="0" y="1148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73721" y="6425645"/>
            <a:ext cx="3353748" cy="717442"/>
            <a:chOff x="0" y="0"/>
            <a:chExt cx="189975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99754" cy="406400"/>
            </a:xfrm>
            <a:custGeom>
              <a:avLst/>
              <a:gdLst/>
              <a:ahLst/>
              <a:cxnLst/>
              <a:rect l="l" t="t" r="r" b="b"/>
              <a:pathLst>
                <a:path w="1899754" h="406400">
                  <a:moveTo>
                    <a:pt x="1696554" y="0"/>
                  </a:moveTo>
                  <a:cubicBezTo>
                    <a:pt x="1808778" y="0"/>
                    <a:pt x="1899754" y="90976"/>
                    <a:pt x="1899754" y="203200"/>
                  </a:cubicBezTo>
                  <a:cubicBezTo>
                    <a:pt x="1899754" y="315424"/>
                    <a:pt x="1808778" y="406400"/>
                    <a:pt x="169655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9975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1383774">
            <a:off x="7565571" y="197405"/>
            <a:ext cx="11226909" cy="14341591"/>
            <a:chOff x="0" y="0"/>
            <a:chExt cx="2956881" cy="37772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56881" cy="3777209"/>
            </a:xfrm>
            <a:custGeom>
              <a:avLst/>
              <a:gdLst/>
              <a:ahLst/>
              <a:cxnLst/>
              <a:rect l="l" t="t" r="r" b="b"/>
              <a:pathLst>
                <a:path w="2956881" h="3777209">
                  <a:moveTo>
                    <a:pt x="0" y="0"/>
                  </a:moveTo>
                  <a:lnTo>
                    <a:pt x="2956881" y="0"/>
                  </a:lnTo>
                  <a:lnTo>
                    <a:pt x="2956881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2956881" cy="374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1383774">
            <a:off x="7012072" y="108644"/>
            <a:ext cx="10773748" cy="14341591"/>
            <a:chOff x="0" y="0"/>
            <a:chExt cx="2837530" cy="37772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37530" cy="3777209"/>
            </a:xfrm>
            <a:custGeom>
              <a:avLst/>
              <a:gdLst/>
              <a:ahLst/>
              <a:cxnLst/>
              <a:rect l="l" t="t" r="r" b="b"/>
              <a:pathLst>
                <a:path w="2837530" h="3777209">
                  <a:moveTo>
                    <a:pt x="0" y="0"/>
                  </a:moveTo>
                  <a:lnTo>
                    <a:pt x="2837530" y="0"/>
                  </a:lnTo>
                  <a:lnTo>
                    <a:pt x="2837530" y="3777209"/>
                  </a:lnTo>
                  <a:lnTo>
                    <a:pt x="0" y="3777209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28575"/>
              <a:ext cx="2837530" cy="374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7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 Bold" panose="020B0704020202020204" pitchFamily="34" charset="0"/>
                <a:cs typeface="Arial Bold" panose="020B0704020202020204" pitchFamily="34" charset="0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054482" y="3277263"/>
            <a:ext cx="7089518" cy="306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16"/>
              </a:lnSpc>
            </a:pPr>
            <a:r>
              <a:rPr lang="en-US" sz="12177" b="1" spc="-194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Finarpa</a:t>
            </a:r>
            <a:r>
              <a:rPr lang="en-US" sz="12177" b="1" spc="-194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_</a:t>
            </a:r>
          </a:p>
          <a:p>
            <a:pPr algn="l">
              <a:lnSpc>
                <a:spcPts val="10716"/>
              </a:lnSpc>
            </a:pPr>
            <a:r>
              <a:rPr lang="en-US" sz="12177" b="1" spc="-194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project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705766" y="920927"/>
            <a:ext cx="3002725" cy="1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HOME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79026" y="920927"/>
            <a:ext cx="1136202" cy="1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About Us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21551" y="920927"/>
            <a:ext cx="811975" cy="1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Menu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56896" y="6655837"/>
            <a:ext cx="2587398" cy="257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6"/>
              </a:lnSpc>
            </a:pPr>
            <a:r>
              <a:rPr lang="en-US" sz="2200" dirty="0">
                <a:solidFill>
                  <a:srgbClr val="FFFFFF"/>
                </a:solidFill>
                <a:latin typeface="Arial Black" panose="020B0A04020102020204" pitchFamily="34" charset="0"/>
                <a:ea typeface="휴먼둥근헤드라인" panose="02030504000101010101" pitchFamily="18" charset="-127"/>
                <a:cs typeface="Arial"/>
                <a:sym typeface="Arial"/>
              </a:rPr>
              <a:t>@copyright_fifi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235334" y="0"/>
            <a:ext cx="9457763" cy="10287000"/>
            <a:chOff x="0" y="0"/>
            <a:chExt cx="249093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0933" cy="2709333"/>
            </a:xfrm>
            <a:custGeom>
              <a:avLst/>
              <a:gdLst/>
              <a:ahLst/>
              <a:cxnLst/>
              <a:rect l="l" t="t" r="r" b="b"/>
              <a:pathLst>
                <a:path w="2490933" h="2709333">
                  <a:moveTo>
                    <a:pt x="0" y="0"/>
                  </a:moveTo>
                  <a:lnTo>
                    <a:pt x="2490933" y="0"/>
                  </a:lnTo>
                  <a:lnTo>
                    <a:pt x="249093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2490933" cy="2690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705766" y="920927"/>
            <a:ext cx="300272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79026" y="920927"/>
            <a:ext cx="1136202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21551" y="920927"/>
            <a:ext cx="81197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54482" y="2894776"/>
            <a:ext cx="10313407" cy="119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8015" b="1" spc="-128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ABOUT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54482" y="6268845"/>
            <a:ext cx="5790977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IV. 프로젝트 구동영상</a:t>
            </a:r>
          </a:p>
        </p:txBody>
      </p:sp>
      <p:grpSp>
        <p:nvGrpSpPr>
          <p:cNvPr id="16" name="Group 16"/>
          <p:cNvGrpSpPr/>
          <p:nvPr/>
        </p:nvGrpSpPr>
        <p:grpSpPr>
          <a:xfrm rot="-4011154">
            <a:off x="12755358" y="3032614"/>
            <a:ext cx="17403374" cy="15009081"/>
            <a:chOff x="0" y="0"/>
            <a:chExt cx="4583605" cy="395300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583605" cy="3953009"/>
            </a:xfrm>
            <a:custGeom>
              <a:avLst/>
              <a:gdLst/>
              <a:ahLst/>
              <a:cxnLst/>
              <a:rect l="l" t="t" r="r" b="b"/>
              <a:pathLst>
                <a:path w="4583605" h="3953009">
                  <a:moveTo>
                    <a:pt x="0" y="0"/>
                  </a:moveTo>
                  <a:lnTo>
                    <a:pt x="4583605" y="0"/>
                  </a:lnTo>
                  <a:lnTo>
                    <a:pt x="4583605" y="3953009"/>
                  </a:lnTo>
                  <a:lnTo>
                    <a:pt x="0" y="3953009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19050"/>
              <a:ext cx="4583605" cy="39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1199109" y="1348998"/>
            <a:ext cx="15889782" cy="893800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05766" y="920927"/>
            <a:ext cx="300272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79026" y="920927"/>
            <a:ext cx="1136202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21551" y="920927"/>
            <a:ext cx="81197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1074577" y="1441578"/>
            <a:ext cx="16184723" cy="910390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05766" y="920927"/>
            <a:ext cx="300272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79026" y="920927"/>
            <a:ext cx="1136202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21551" y="920927"/>
            <a:ext cx="81197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235334" y="0"/>
            <a:ext cx="9457763" cy="10287000"/>
            <a:chOff x="0" y="0"/>
            <a:chExt cx="249093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0933" cy="2709333"/>
            </a:xfrm>
            <a:custGeom>
              <a:avLst/>
              <a:gdLst/>
              <a:ahLst/>
              <a:cxnLst/>
              <a:rect l="l" t="t" r="r" b="b"/>
              <a:pathLst>
                <a:path w="2490933" h="2709333">
                  <a:moveTo>
                    <a:pt x="0" y="0"/>
                  </a:moveTo>
                  <a:lnTo>
                    <a:pt x="2490933" y="0"/>
                  </a:lnTo>
                  <a:lnTo>
                    <a:pt x="249093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2490933" cy="2690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705766" y="920927"/>
            <a:ext cx="300272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79026" y="920927"/>
            <a:ext cx="1136202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21551" y="920927"/>
            <a:ext cx="81197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54482" y="2894776"/>
            <a:ext cx="10313407" cy="119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8015" b="1" spc="-128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ABOUT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54482" y="6268845"/>
            <a:ext cx="5790977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V. 프로젝트 작업내용</a:t>
            </a:r>
          </a:p>
        </p:txBody>
      </p:sp>
      <p:grpSp>
        <p:nvGrpSpPr>
          <p:cNvPr id="16" name="Group 16"/>
          <p:cNvGrpSpPr/>
          <p:nvPr/>
        </p:nvGrpSpPr>
        <p:grpSpPr>
          <a:xfrm rot="-4011154">
            <a:off x="12755358" y="3032614"/>
            <a:ext cx="17403374" cy="15009081"/>
            <a:chOff x="0" y="0"/>
            <a:chExt cx="4583605" cy="395300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583605" cy="3953009"/>
            </a:xfrm>
            <a:custGeom>
              <a:avLst/>
              <a:gdLst/>
              <a:ahLst/>
              <a:cxnLst/>
              <a:rect l="l" t="t" r="r" b="b"/>
              <a:pathLst>
                <a:path w="4583605" h="3953009">
                  <a:moveTo>
                    <a:pt x="0" y="0"/>
                  </a:moveTo>
                  <a:lnTo>
                    <a:pt x="4583605" y="0"/>
                  </a:lnTo>
                  <a:lnTo>
                    <a:pt x="4583605" y="3953009"/>
                  </a:lnTo>
                  <a:lnTo>
                    <a:pt x="0" y="3953009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19050"/>
              <a:ext cx="4583605" cy="39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74577" y="3970060"/>
            <a:ext cx="16184723" cy="4351977"/>
            <a:chOff x="0" y="130875"/>
            <a:chExt cx="21579630" cy="5802636"/>
          </a:xfrm>
        </p:grpSpPr>
        <p:sp>
          <p:nvSpPr>
            <p:cNvPr id="7" name="Freeform 7"/>
            <p:cNvSpPr/>
            <p:nvPr/>
          </p:nvSpPr>
          <p:spPr>
            <a:xfrm>
              <a:off x="0" y="1083415"/>
              <a:ext cx="4501122" cy="4291262"/>
            </a:xfrm>
            <a:custGeom>
              <a:avLst/>
              <a:gdLst/>
              <a:ahLst/>
              <a:cxnLst/>
              <a:rect l="l" t="t" r="r" b="b"/>
              <a:pathLst>
                <a:path w="4501122" h="4291262">
                  <a:moveTo>
                    <a:pt x="0" y="0"/>
                  </a:moveTo>
                  <a:lnTo>
                    <a:pt x="4501122" y="0"/>
                  </a:lnTo>
                  <a:lnTo>
                    <a:pt x="4501122" y="4291262"/>
                  </a:lnTo>
                  <a:lnTo>
                    <a:pt x="0" y="4291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91393" y="2034242"/>
              <a:ext cx="4118335" cy="2854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2"/>
                </a:lnSpc>
                <a:spcBef>
                  <a:spcPct val="0"/>
                </a:spcBef>
              </a:pPr>
              <a:r>
                <a:rPr lang="en-US" sz="2401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ChromeOpen을</a:t>
              </a:r>
              <a:r>
                <a:rPr lang="en-US" sz="2401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  <a:p>
              <a:pPr algn="l">
                <a:lnSpc>
                  <a:spcPts val="3362"/>
                </a:lnSpc>
                <a:spcBef>
                  <a:spcPct val="0"/>
                </a:spcBef>
              </a:pPr>
              <a:r>
                <a:rPr lang="en-US" sz="2401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활용하여</a:t>
              </a:r>
              <a:r>
                <a:rPr lang="en-US" sz="2401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01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데이터</a:t>
              </a:r>
              <a:r>
                <a:rPr lang="en-US" sz="2401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01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추출에</a:t>
              </a:r>
              <a:r>
                <a:rPr lang="en-US" sz="2401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01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필요한</a:t>
              </a:r>
              <a:r>
                <a:rPr lang="en-US" sz="2401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01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내용이</a:t>
              </a:r>
              <a:r>
                <a:rPr lang="en-US" sz="2401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01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종합된</a:t>
              </a:r>
              <a:r>
                <a:rPr lang="en-US" sz="2401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01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웹사이트의</a:t>
              </a:r>
              <a:r>
                <a:rPr lang="en-US" sz="2401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401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URL로</a:t>
              </a:r>
              <a:r>
                <a:rPr lang="en-US" sz="2401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  <a:p>
              <a:pPr algn="l">
                <a:lnSpc>
                  <a:spcPts val="3362"/>
                </a:lnSpc>
                <a:spcBef>
                  <a:spcPct val="0"/>
                </a:spcBef>
              </a:pPr>
              <a:r>
                <a:rPr lang="en-US" sz="2401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이동한다</a:t>
              </a:r>
              <a:r>
                <a:rPr lang="en-US" sz="2401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17078508" y="1083415"/>
              <a:ext cx="4501122" cy="4291262"/>
            </a:xfrm>
            <a:custGeom>
              <a:avLst/>
              <a:gdLst/>
              <a:ahLst/>
              <a:cxnLst/>
              <a:rect l="l" t="t" r="r" b="b"/>
              <a:pathLst>
                <a:path w="4501122" h="4291262">
                  <a:moveTo>
                    <a:pt x="0" y="0"/>
                  </a:moveTo>
                  <a:lnTo>
                    <a:pt x="4501122" y="0"/>
                  </a:lnTo>
                  <a:lnTo>
                    <a:pt x="4501122" y="4291262"/>
                  </a:lnTo>
                  <a:lnTo>
                    <a:pt x="0" y="4291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4720764" y="1831086"/>
              <a:ext cx="4680268" cy="2795922"/>
            </a:xfrm>
            <a:custGeom>
              <a:avLst/>
              <a:gdLst/>
              <a:ahLst/>
              <a:cxnLst/>
              <a:rect l="l" t="t" r="r" b="b"/>
              <a:pathLst>
                <a:path w="4680268" h="2795922">
                  <a:moveTo>
                    <a:pt x="0" y="0"/>
                  </a:moveTo>
                  <a:lnTo>
                    <a:pt x="4680267" y="0"/>
                  </a:lnTo>
                  <a:lnTo>
                    <a:pt x="4680267" y="2795921"/>
                  </a:lnTo>
                  <a:lnTo>
                    <a:pt x="0" y="27959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8457" t="-121379" r="-235918" b="-203939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4610225" y="1583122"/>
              <a:ext cx="4901345" cy="3291849"/>
            </a:xfrm>
            <a:custGeom>
              <a:avLst/>
              <a:gdLst/>
              <a:ahLst/>
              <a:cxnLst/>
              <a:rect l="l" t="t" r="r" b="b"/>
              <a:pathLst>
                <a:path w="4901345" h="3291849">
                  <a:moveTo>
                    <a:pt x="0" y="0"/>
                  </a:moveTo>
                  <a:lnTo>
                    <a:pt x="4901345" y="0"/>
                  </a:lnTo>
                  <a:lnTo>
                    <a:pt x="4901345" y="3291849"/>
                  </a:lnTo>
                  <a:lnTo>
                    <a:pt x="0" y="3291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9750792" y="987128"/>
              <a:ext cx="7088494" cy="4483838"/>
            </a:xfrm>
            <a:custGeom>
              <a:avLst/>
              <a:gdLst/>
              <a:ahLst/>
              <a:cxnLst/>
              <a:rect l="l" t="t" r="r" b="b"/>
              <a:pathLst>
                <a:path w="7088494" h="4483838">
                  <a:moveTo>
                    <a:pt x="0" y="0"/>
                  </a:moveTo>
                  <a:lnTo>
                    <a:pt x="7088494" y="0"/>
                  </a:lnTo>
                  <a:lnTo>
                    <a:pt x="7088494" y="4483837"/>
                  </a:lnTo>
                  <a:lnTo>
                    <a:pt x="0" y="4483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3127" t="-32918" r="-3889" b="-52063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9659608" y="787412"/>
              <a:ext cx="7270862" cy="4883268"/>
            </a:xfrm>
            <a:custGeom>
              <a:avLst/>
              <a:gdLst/>
              <a:ahLst/>
              <a:cxnLst/>
              <a:rect l="l" t="t" r="r" b="b"/>
              <a:pathLst>
                <a:path w="7270862" h="4883268">
                  <a:moveTo>
                    <a:pt x="0" y="0"/>
                  </a:moveTo>
                  <a:lnTo>
                    <a:pt x="7270862" y="0"/>
                  </a:lnTo>
                  <a:lnTo>
                    <a:pt x="7270862" y="4883268"/>
                  </a:lnTo>
                  <a:lnTo>
                    <a:pt x="0" y="4883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1009687">
              <a:off x="3683578" y="5407850"/>
              <a:ext cx="1853293" cy="525661"/>
            </a:xfrm>
            <a:custGeom>
              <a:avLst/>
              <a:gdLst/>
              <a:ahLst/>
              <a:cxnLst/>
              <a:rect l="l" t="t" r="r" b="b"/>
              <a:pathLst>
                <a:path w="1853293" h="525661">
                  <a:moveTo>
                    <a:pt x="0" y="0"/>
                  </a:moveTo>
                  <a:lnTo>
                    <a:pt x="1853294" y="0"/>
                  </a:lnTo>
                  <a:lnTo>
                    <a:pt x="1853294" y="525661"/>
                  </a:lnTo>
                  <a:lnTo>
                    <a:pt x="0" y="525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17274467" y="2439079"/>
              <a:ext cx="4109205" cy="1690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OpenExcel로 추출한 </a:t>
              </a: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데이터 값을 저장할 Excel 파일을 열어준다.</a:t>
              </a:r>
            </a:p>
          </p:txBody>
        </p:sp>
        <p:sp>
          <p:nvSpPr>
            <p:cNvPr id="16" name="Freeform 16"/>
            <p:cNvSpPr/>
            <p:nvPr/>
          </p:nvSpPr>
          <p:spPr>
            <a:xfrm rot="-10302542">
              <a:off x="16347820" y="130875"/>
              <a:ext cx="1853293" cy="525661"/>
            </a:xfrm>
            <a:custGeom>
              <a:avLst/>
              <a:gdLst/>
              <a:ahLst/>
              <a:cxnLst/>
              <a:rect l="l" t="t" r="r" b="b"/>
              <a:pathLst>
                <a:path w="1853293" h="525661">
                  <a:moveTo>
                    <a:pt x="0" y="0"/>
                  </a:moveTo>
                  <a:lnTo>
                    <a:pt x="1853293" y="0"/>
                  </a:lnTo>
                  <a:lnTo>
                    <a:pt x="1853293" y="525662"/>
                  </a:lnTo>
                  <a:lnTo>
                    <a:pt x="0" y="525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705766" y="929995"/>
            <a:ext cx="300272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79026" y="920927"/>
            <a:ext cx="1136202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21551" y="920927"/>
            <a:ext cx="81197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4577" y="2384378"/>
            <a:ext cx="555482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3500" b="1" spc="-147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1. </a:t>
            </a:r>
            <a:r>
              <a:rPr lang="en-US" sz="3500" b="1" spc="-147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외부</a:t>
            </a:r>
            <a:r>
              <a:rPr lang="en-US" sz="3500" b="1" spc="-147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500" b="1" spc="-147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사이트에서</a:t>
            </a:r>
            <a:r>
              <a:rPr lang="en-US" sz="3500" b="1" spc="-147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500" b="1" spc="-147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재무제표</a:t>
            </a:r>
            <a:r>
              <a:rPr lang="en-US" sz="3500" b="1" spc="-147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500" b="1" spc="-147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손익계산서</a:t>
            </a:r>
            <a:r>
              <a:rPr lang="en-US" sz="3500" b="1" spc="-147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500" b="1" spc="-147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데이터</a:t>
            </a:r>
            <a:r>
              <a:rPr lang="en-US" sz="3500" b="1" spc="-147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500" b="1" spc="-147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수집</a:t>
            </a:r>
            <a:endParaRPr lang="en-US" sz="3500" b="1" spc="-147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058063"/>
            <a:ext cx="16230600" cy="4488864"/>
            <a:chOff x="0" y="26955"/>
            <a:chExt cx="21640800" cy="5985152"/>
          </a:xfrm>
        </p:grpSpPr>
        <p:sp>
          <p:nvSpPr>
            <p:cNvPr id="7" name="Freeform 7"/>
            <p:cNvSpPr/>
            <p:nvPr/>
          </p:nvSpPr>
          <p:spPr>
            <a:xfrm>
              <a:off x="5308255" y="1149923"/>
              <a:ext cx="11024290" cy="3609469"/>
            </a:xfrm>
            <a:custGeom>
              <a:avLst/>
              <a:gdLst/>
              <a:ahLst/>
              <a:cxnLst/>
              <a:rect l="l" t="t" r="r" b="b"/>
              <a:pathLst>
                <a:path w="11024290" h="3609469">
                  <a:moveTo>
                    <a:pt x="0" y="0"/>
                  </a:moveTo>
                  <a:lnTo>
                    <a:pt x="11024290" y="0"/>
                  </a:lnTo>
                  <a:lnTo>
                    <a:pt x="11024290" y="3609469"/>
                  </a:lnTo>
                  <a:lnTo>
                    <a:pt x="0" y="3609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8980" r="-35904" b="-5847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759919"/>
              <a:ext cx="4501122" cy="4291262"/>
            </a:xfrm>
            <a:custGeom>
              <a:avLst/>
              <a:gdLst/>
              <a:ahLst/>
              <a:cxnLst/>
              <a:rect l="l" t="t" r="r" b="b"/>
              <a:pathLst>
                <a:path w="4501122" h="4291262">
                  <a:moveTo>
                    <a:pt x="0" y="0"/>
                  </a:moveTo>
                  <a:lnTo>
                    <a:pt x="4501122" y="0"/>
                  </a:lnTo>
                  <a:lnTo>
                    <a:pt x="4501122" y="4291263"/>
                  </a:lnTo>
                  <a:lnTo>
                    <a:pt x="0" y="4291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7139678" y="759919"/>
              <a:ext cx="4501122" cy="4291262"/>
            </a:xfrm>
            <a:custGeom>
              <a:avLst/>
              <a:gdLst/>
              <a:ahLst/>
              <a:cxnLst/>
              <a:rect l="l" t="t" r="r" b="b"/>
              <a:pathLst>
                <a:path w="4501122" h="4291262">
                  <a:moveTo>
                    <a:pt x="0" y="0"/>
                  </a:moveTo>
                  <a:lnTo>
                    <a:pt x="4501122" y="0"/>
                  </a:lnTo>
                  <a:lnTo>
                    <a:pt x="4501122" y="4291263"/>
                  </a:lnTo>
                  <a:lnTo>
                    <a:pt x="0" y="4291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850695">
              <a:off x="3936762" y="5486446"/>
              <a:ext cx="1853293" cy="525661"/>
            </a:xfrm>
            <a:custGeom>
              <a:avLst/>
              <a:gdLst/>
              <a:ahLst/>
              <a:cxnLst/>
              <a:rect l="l" t="t" r="r" b="b"/>
              <a:pathLst>
                <a:path w="1853293" h="525661">
                  <a:moveTo>
                    <a:pt x="0" y="0"/>
                  </a:moveTo>
                  <a:lnTo>
                    <a:pt x="1853293" y="0"/>
                  </a:lnTo>
                  <a:lnTo>
                    <a:pt x="1853293" y="525662"/>
                  </a:lnTo>
                  <a:lnTo>
                    <a:pt x="0" y="525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10699569">
              <a:off x="15721927" y="26955"/>
              <a:ext cx="1853293" cy="525661"/>
            </a:xfrm>
            <a:custGeom>
              <a:avLst/>
              <a:gdLst/>
              <a:ahLst/>
              <a:cxnLst/>
              <a:rect l="l" t="t" r="r" b="b"/>
              <a:pathLst>
                <a:path w="1853293" h="525661">
                  <a:moveTo>
                    <a:pt x="0" y="0"/>
                  </a:moveTo>
                  <a:lnTo>
                    <a:pt x="1853293" y="0"/>
                  </a:lnTo>
                  <a:lnTo>
                    <a:pt x="1853293" y="525662"/>
                  </a:lnTo>
                  <a:lnTo>
                    <a:pt x="0" y="525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5294655" y="3222166"/>
              <a:ext cx="3378932" cy="2316837"/>
            </a:xfrm>
            <a:custGeom>
              <a:avLst/>
              <a:gdLst/>
              <a:ahLst/>
              <a:cxnLst/>
              <a:rect l="l" t="t" r="r" b="b"/>
              <a:pathLst>
                <a:path w="3378932" h="2316837">
                  <a:moveTo>
                    <a:pt x="0" y="0"/>
                  </a:moveTo>
                  <a:lnTo>
                    <a:pt x="3378932" y="0"/>
                  </a:lnTo>
                  <a:lnTo>
                    <a:pt x="3378932" y="2316837"/>
                  </a:lnTo>
                  <a:lnTo>
                    <a:pt x="0" y="2316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95942" r="-653550" b="-173877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5208432" y="3209466"/>
              <a:ext cx="3487436" cy="2342237"/>
            </a:xfrm>
            <a:custGeom>
              <a:avLst/>
              <a:gdLst/>
              <a:ahLst/>
              <a:cxnLst/>
              <a:rect l="l" t="t" r="r" b="b"/>
              <a:pathLst>
                <a:path w="3487436" h="2342237">
                  <a:moveTo>
                    <a:pt x="0" y="0"/>
                  </a:moveTo>
                  <a:lnTo>
                    <a:pt x="3487435" y="0"/>
                  </a:lnTo>
                  <a:lnTo>
                    <a:pt x="3487435" y="2342237"/>
                  </a:lnTo>
                  <a:lnTo>
                    <a:pt x="0" y="2342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7446395" y="1566970"/>
              <a:ext cx="3887688" cy="2661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지정한 데이터를 ChromeGetData로 지정해주고 변수에 저장한다.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5779" y="1555118"/>
              <a:ext cx="4049565" cy="2604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50"/>
                </a:lnSpc>
                <a:spcBef>
                  <a:spcPct val="0"/>
                </a:spcBef>
              </a:pPr>
              <a:r>
                <a:rPr lang="en-US" sz="270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변수에</a:t>
              </a:r>
              <a:r>
                <a:rPr lang="en-US" sz="27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70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저장된</a:t>
              </a:r>
              <a:r>
                <a:rPr lang="en-US" sz="27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  <a:p>
              <a:pPr algn="l">
                <a:lnSpc>
                  <a:spcPts val="3850"/>
                </a:lnSpc>
                <a:spcBef>
                  <a:spcPct val="0"/>
                </a:spcBef>
              </a:pPr>
              <a:r>
                <a:rPr lang="en-US" sz="270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데이터</a:t>
              </a:r>
              <a:r>
                <a:rPr lang="en-US" sz="27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70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값을</a:t>
              </a:r>
              <a:r>
                <a:rPr lang="en-US" sz="27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70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WriteRange로</a:t>
              </a:r>
              <a:r>
                <a:rPr lang="en-US" sz="27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70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지정된</a:t>
              </a:r>
              <a:r>
                <a:rPr lang="en-US" sz="27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70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셀에</a:t>
              </a:r>
              <a:r>
                <a:rPr lang="en-US" sz="27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70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작성해준다</a:t>
              </a:r>
              <a:r>
                <a:rPr lang="en-US" sz="27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755766" y="759919"/>
              <a:ext cx="3576779" cy="2402242"/>
            </a:xfrm>
            <a:custGeom>
              <a:avLst/>
              <a:gdLst/>
              <a:ahLst/>
              <a:cxnLst/>
              <a:rect l="l" t="t" r="r" b="b"/>
              <a:pathLst>
                <a:path w="3576779" h="2402242">
                  <a:moveTo>
                    <a:pt x="0" y="0"/>
                  </a:moveTo>
                  <a:lnTo>
                    <a:pt x="3576779" y="0"/>
                  </a:lnTo>
                  <a:lnTo>
                    <a:pt x="3576779" y="2402242"/>
                  </a:lnTo>
                  <a:lnTo>
                    <a:pt x="0" y="2402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1951" t="-90995" r="-239777" b="-249303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2755766" y="759919"/>
              <a:ext cx="3576779" cy="2402242"/>
            </a:xfrm>
            <a:custGeom>
              <a:avLst/>
              <a:gdLst/>
              <a:ahLst/>
              <a:cxnLst/>
              <a:rect l="l" t="t" r="r" b="b"/>
              <a:pathLst>
                <a:path w="3576779" h="2402242">
                  <a:moveTo>
                    <a:pt x="0" y="0"/>
                  </a:moveTo>
                  <a:lnTo>
                    <a:pt x="3576779" y="0"/>
                  </a:lnTo>
                  <a:lnTo>
                    <a:pt x="3576779" y="2402242"/>
                  </a:lnTo>
                  <a:lnTo>
                    <a:pt x="0" y="2402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AutoShape 18"/>
            <p:cNvSpPr/>
            <p:nvPr/>
          </p:nvSpPr>
          <p:spPr>
            <a:xfrm>
              <a:off x="5208432" y="3187561"/>
              <a:ext cx="11124113" cy="0"/>
            </a:xfrm>
            <a:prstGeom prst="line">
              <a:avLst/>
            </a:prstGeom>
            <a:ln w="50800" cap="flat">
              <a:solidFill>
                <a:srgbClr val="27DDDF"/>
              </a:solidFill>
              <a:prstDash val="solid"/>
              <a:headEnd type="diamond" w="lg" len="lg"/>
              <a:tailEnd type="diamond" w="lg" len="lg"/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705766" y="929995"/>
            <a:ext cx="300272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79026" y="920927"/>
            <a:ext cx="1136202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21551" y="920927"/>
            <a:ext cx="81197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4577" y="2576077"/>
            <a:ext cx="4323778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3500" b="1" spc="-147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2. </a:t>
            </a:r>
            <a:r>
              <a:rPr lang="en-US" sz="3500" b="1" spc="-147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getdata로</a:t>
            </a:r>
            <a:r>
              <a:rPr lang="en-US" sz="3500" b="1" spc="-147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500" b="1" spc="-147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기업별</a:t>
            </a:r>
            <a:r>
              <a:rPr lang="en-US" sz="3500" b="1" spc="-147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  <a:p>
            <a:pPr algn="l">
              <a:lnSpc>
                <a:spcPts val="3640"/>
              </a:lnSpc>
            </a:pPr>
            <a:r>
              <a:rPr lang="en-US" sz="3500" b="1" spc="-147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데이터</a:t>
            </a:r>
            <a:r>
              <a:rPr lang="en-US" sz="3500" b="1" spc="-147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500" b="1" spc="-147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항목</a:t>
            </a:r>
            <a:r>
              <a:rPr lang="en-US" sz="3500" b="1" spc="-147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500" b="1" spc="-147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불러오기</a:t>
            </a:r>
            <a:endParaRPr lang="en-US" sz="3500" b="1" spc="-147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l">
              <a:lnSpc>
                <a:spcPts val="3640"/>
              </a:lnSpc>
            </a:pPr>
            <a:endParaRPr lang="en-US" sz="3500" b="1" spc="-147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05766" y="929995"/>
            <a:ext cx="300272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79026" y="920927"/>
            <a:ext cx="1136202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21551" y="920927"/>
            <a:ext cx="81197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3876811"/>
            <a:ext cx="15526167" cy="4399672"/>
            <a:chOff x="0" y="0"/>
            <a:chExt cx="20701556" cy="5866230"/>
          </a:xfrm>
        </p:grpSpPr>
        <p:sp>
          <p:nvSpPr>
            <p:cNvPr id="11" name="Freeform 11"/>
            <p:cNvSpPr/>
            <p:nvPr/>
          </p:nvSpPr>
          <p:spPr>
            <a:xfrm>
              <a:off x="0" y="835702"/>
              <a:ext cx="4501122" cy="4291262"/>
            </a:xfrm>
            <a:custGeom>
              <a:avLst/>
              <a:gdLst/>
              <a:ahLst/>
              <a:cxnLst/>
              <a:rect l="l" t="t" r="r" b="b"/>
              <a:pathLst>
                <a:path w="4501122" h="4291262">
                  <a:moveTo>
                    <a:pt x="0" y="0"/>
                  </a:moveTo>
                  <a:lnTo>
                    <a:pt x="4501122" y="0"/>
                  </a:lnTo>
                  <a:lnTo>
                    <a:pt x="4501122" y="4291262"/>
                  </a:lnTo>
                  <a:lnTo>
                    <a:pt x="0" y="4291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34363" y="2240402"/>
              <a:ext cx="4275343" cy="1772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기업</a:t>
              </a:r>
              <a:r>
                <a:rPr lang="en-US" sz="25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50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데이터의</a:t>
              </a:r>
              <a:r>
                <a:rPr lang="en-US" sz="25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50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작성이</a:t>
              </a:r>
              <a:r>
                <a:rPr lang="en-US" sz="25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모두</a:t>
              </a:r>
              <a:r>
                <a:rPr lang="en-US" sz="25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50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완료되면</a:t>
              </a:r>
              <a:r>
                <a:rPr lang="en-US" sz="25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50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SaveExcel로</a:t>
              </a:r>
              <a:r>
                <a:rPr lang="en-US" sz="25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500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저장한다</a:t>
              </a:r>
              <a:r>
                <a:rPr lang="en-US" sz="25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16200434" y="835702"/>
              <a:ext cx="4501122" cy="4291262"/>
            </a:xfrm>
            <a:custGeom>
              <a:avLst/>
              <a:gdLst/>
              <a:ahLst/>
              <a:cxnLst/>
              <a:rect l="l" t="t" r="r" b="b"/>
              <a:pathLst>
                <a:path w="4501122" h="4291262">
                  <a:moveTo>
                    <a:pt x="0" y="0"/>
                  </a:moveTo>
                  <a:lnTo>
                    <a:pt x="4501122" y="0"/>
                  </a:lnTo>
                  <a:lnTo>
                    <a:pt x="4501122" y="4291262"/>
                  </a:lnTo>
                  <a:lnTo>
                    <a:pt x="0" y="4291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6426212" y="1511621"/>
              <a:ext cx="4049565" cy="3259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50"/>
                </a:lnSpc>
                <a:spcBef>
                  <a:spcPct val="0"/>
                </a:spcBef>
              </a:pPr>
              <a:r>
                <a:rPr lang="en-US" sz="27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Excel 파일과 Chrome URL을 CloseExcel과 ChromeClose로 </a:t>
              </a:r>
            </a:p>
            <a:p>
              <a:pPr algn="l">
                <a:lnSpc>
                  <a:spcPts val="3850"/>
                </a:lnSpc>
                <a:spcBef>
                  <a:spcPct val="0"/>
                </a:spcBef>
              </a:pPr>
              <a:r>
                <a:rPr lang="en-US" sz="27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모두 종료해준다.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5056938" y="1277573"/>
              <a:ext cx="4837612" cy="3361201"/>
            </a:xfrm>
            <a:custGeom>
              <a:avLst/>
              <a:gdLst/>
              <a:ahLst/>
              <a:cxnLst/>
              <a:rect l="l" t="t" r="r" b="b"/>
              <a:pathLst>
                <a:path w="4837612" h="3361201">
                  <a:moveTo>
                    <a:pt x="0" y="0"/>
                  </a:moveTo>
                  <a:lnTo>
                    <a:pt x="4837612" y="0"/>
                  </a:lnTo>
                  <a:lnTo>
                    <a:pt x="4837612" y="3361201"/>
                  </a:lnTo>
                  <a:lnTo>
                    <a:pt x="0" y="3361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8967" t="-101082" r="-270414" b="-174487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4752606" y="1139006"/>
              <a:ext cx="5418198" cy="3638979"/>
            </a:xfrm>
            <a:custGeom>
              <a:avLst/>
              <a:gdLst/>
              <a:ahLst/>
              <a:cxnLst/>
              <a:rect l="l" t="t" r="r" b="b"/>
              <a:pathLst>
                <a:path w="5418198" h="3638979">
                  <a:moveTo>
                    <a:pt x="0" y="0"/>
                  </a:moveTo>
                  <a:lnTo>
                    <a:pt x="5418198" y="0"/>
                  </a:lnTo>
                  <a:lnTo>
                    <a:pt x="5418198" y="3638979"/>
                  </a:lnTo>
                  <a:lnTo>
                    <a:pt x="0" y="3638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0639380" y="1207798"/>
              <a:ext cx="4950423" cy="3490376"/>
            </a:xfrm>
            <a:custGeom>
              <a:avLst/>
              <a:gdLst/>
              <a:ahLst/>
              <a:cxnLst/>
              <a:rect l="l" t="t" r="r" b="b"/>
              <a:pathLst>
                <a:path w="4950423" h="3490376">
                  <a:moveTo>
                    <a:pt x="0" y="0"/>
                  </a:moveTo>
                  <a:lnTo>
                    <a:pt x="4950422" y="0"/>
                  </a:lnTo>
                  <a:lnTo>
                    <a:pt x="4950422" y="3490376"/>
                  </a:lnTo>
                  <a:lnTo>
                    <a:pt x="0" y="3490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45158" t="-86712" r="-55690" b="-204333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0371489" y="1116169"/>
              <a:ext cx="5486205" cy="3684654"/>
            </a:xfrm>
            <a:custGeom>
              <a:avLst/>
              <a:gdLst/>
              <a:ahLst/>
              <a:cxnLst/>
              <a:rect l="l" t="t" r="r" b="b"/>
              <a:pathLst>
                <a:path w="5486205" h="3684654">
                  <a:moveTo>
                    <a:pt x="0" y="0"/>
                  </a:moveTo>
                  <a:lnTo>
                    <a:pt x="5486205" y="0"/>
                  </a:lnTo>
                  <a:lnTo>
                    <a:pt x="5486205" y="3684653"/>
                  </a:lnTo>
                  <a:lnTo>
                    <a:pt x="0" y="36846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931416">
              <a:off x="4039001" y="5102153"/>
              <a:ext cx="1853293" cy="525661"/>
            </a:xfrm>
            <a:custGeom>
              <a:avLst/>
              <a:gdLst/>
              <a:ahLst/>
              <a:cxnLst/>
              <a:rect l="l" t="t" r="r" b="b"/>
              <a:pathLst>
                <a:path w="1853293" h="525661">
                  <a:moveTo>
                    <a:pt x="0" y="0"/>
                  </a:moveTo>
                  <a:lnTo>
                    <a:pt x="1853293" y="0"/>
                  </a:lnTo>
                  <a:lnTo>
                    <a:pt x="1853293" y="525662"/>
                  </a:lnTo>
                  <a:lnTo>
                    <a:pt x="0" y="525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9914300">
              <a:off x="14486994" y="253117"/>
              <a:ext cx="2062583" cy="585024"/>
            </a:xfrm>
            <a:custGeom>
              <a:avLst/>
              <a:gdLst/>
              <a:ahLst/>
              <a:cxnLst/>
              <a:rect l="l" t="t" r="r" b="b"/>
              <a:pathLst>
                <a:path w="2062583" h="585024">
                  <a:moveTo>
                    <a:pt x="0" y="0"/>
                  </a:moveTo>
                  <a:lnTo>
                    <a:pt x="2062583" y="0"/>
                  </a:lnTo>
                  <a:lnTo>
                    <a:pt x="2062583" y="585024"/>
                  </a:lnTo>
                  <a:lnTo>
                    <a:pt x="0" y="585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074576" y="2243800"/>
            <a:ext cx="440074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3500" b="1" spc="-14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2-1. getdata로 기업별 </a:t>
            </a:r>
          </a:p>
          <a:p>
            <a:pPr algn="l">
              <a:lnSpc>
                <a:spcPts val="3640"/>
              </a:lnSpc>
            </a:pPr>
            <a:r>
              <a:rPr lang="en-US" sz="3500" b="1" spc="-14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데이터 항목 불러오기</a:t>
            </a:r>
          </a:p>
          <a:p>
            <a:pPr algn="l">
              <a:lnSpc>
                <a:spcPts val="3640"/>
              </a:lnSpc>
            </a:pPr>
            <a:endParaRPr lang="en-US" sz="3500" b="1" spc="-147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05766" y="929995"/>
            <a:ext cx="300272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79026" y="920927"/>
            <a:ext cx="1136202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21551" y="920927"/>
            <a:ext cx="81197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</a:p>
        </p:txBody>
      </p:sp>
      <p:sp>
        <p:nvSpPr>
          <p:cNvPr id="10" name="Freeform 10"/>
          <p:cNvSpPr/>
          <p:nvPr/>
        </p:nvSpPr>
        <p:spPr>
          <a:xfrm>
            <a:off x="3648249" y="3534277"/>
            <a:ext cx="3375841" cy="3218447"/>
          </a:xfrm>
          <a:custGeom>
            <a:avLst/>
            <a:gdLst/>
            <a:ahLst/>
            <a:cxnLst/>
            <a:rect l="l" t="t" r="r" b="b"/>
            <a:pathLst>
              <a:path w="3375841" h="3218447">
                <a:moveTo>
                  <a:pt x="0" y="0"/>
                </a:moveTo>
                <a:lnTo>
                  <a:pt x="3375841" y="0"/>
                </a:lnTo>
                <a:lnTo>
                  <a:pt x="3375841" y="3218446"/>
                </a:lnTo>
                <a:lnTo>
                  <a:pt x="0" y="32184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817583" y="4632325"/>
            <a:ext cx="3000767" cy="9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기업별 데이터 수집 및 데이터 추출 결과</a:t>
            </a:r>
          </a:p>
        </p:txBody>
      </p:sp>
      <p:sp>
        <p:nvSpPr>
          <p:cNvPr id="12" name="AutoShape 12"/>
          <p:cNvSpPr/>
          <p:nvPr/>
        </p:nvSpPr>
        <p:spPr>
          <a:xfrm>
            <a:off x="7024090" y="5143500"/>
            <a:ext cx="113531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" name="Group 13"/>
          <p:cNvGrpSpPr/>
          <p:nvPr/>
        </p:nvGrpSpPr>
        <p:grpSpPr>
          <a:xfrm>
            <a:off x="8159409" y="2751088"/>
            <a:ext cx="7124285" cy="4784824"/>
            <a:chOff x="0" y="0"/>
            <a:chExt cx="9499047" cy="6379765"/>
          </a:xfrm>
        </p:grpSpPr>
        <p:sp>
          <p:nvSpPr>
            <p:cNvPr id="14" name="Freeform 14"/>
            <p:cNvSpPr/>
            <p:nvPr/>
          </p:nvSpPr>
          <p:spPr>
            <a:xfrm>
              <a:off x="190129" y="153632"/>
              <a:ext cx="9174717" cy="6071971"/>
            </a:xfrm>
            <a:custGeom>
              <a:avLst/>
              <a:gdLst/>
              <a:ahLst/>
              <a:cxnLst/>
              <a:rect l="l" t="t" r="r" b="b"/>
              <a:pathLst>
                <a:path w="9174717" h="6071971">
                  <a:moveTo>
                    <a:pt x="0" y="0"/>
                  </a:moveTo>
                  <a:lnTo>
                    <a:pt x="9174717" y="0"/>
                  </a:lnTo>
                  <a:lnTo>
                    <a:pt x="9174717" y="6071971"/>
                  </a:lnTo>
                  <a:lnTo>
                    <a:pt x="0" y="6071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-29083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9499047" cy="6379765"/>
            </a:xfrm>
            <a:custGeom>
              <a:avLst/>
              <a:gdLst/>
              <a:ahLst/>
              <a:cxnLst/>
              <a:rect l="l" t="t" r="r" b="b"/>
              <a:pathLst>
                <a:path w="9499047" h="6379765">
                  <a:moveTo>
                    <a:pt x="0" y="0"/>
                  </a:moveTo>
                  <a:lnTo>
                    <a:pt x="9499047" y="0"/>
                  </a:lnTo>
                  <a:lnTo>
                    <a:pt x="9499047" y="6379765"/>
                  </a:lnTo>
                  <a:lnTo>
                    <a:pt x="0" y="6379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850451" y="4109482"/>
            <a:ext cx="10855315" cy="3908338"/>
            <a:chOff x="0" y="0"/>
            <a:chExt cx="14473753" cy="5211118"/>
          </a:xfrm>
        </p:grpSpPr>
        <p:sp>
          <p:nvSpPr>
            <p:cNvPr id="7" name="Freeform 7"/>
            <p:cNvSpPr/>
            <p:nvPr/>
          </p:nvSpPr>
          <p:spPr>
            <a:xfrm>
              <a:off x="6714745" y="0"/>
              <a:ext cx="7759008" cy="5158524"/>
            </a:xfrm>
            <a:custGeom>
              <a:avLst/>
              <a:gdLst/>
              <a:ahLst/>
              <a:cxnLst/>
              <a:rect l="l" t="t" r="r" b="b"/>
              <a:pathLst>
                <a:path w="7759008" h="5158524">
                  <a:moveTo>
                    <a:pt x="0" y="0"/>
                  </a:moveTo>
                  <a:lnTo>
                    <a:pt x="7759008" y="0"/>
                  </a:lnTo>
                  <a:lnTo>
                    <a:pt x="7759008" y="5158524"/>
                  </a:lnTo>
                  <a:lnTo>
                    <a:pt x="0" y="5158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206" t="-46054" r="-161874" b="-5152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714745" y="0"/>
              <a:ext cx="7759008" cy="5211118"/>
            </a:xfrm>
            <a:custGeom>
              <a:avLst/>
              <a:gdLst/>
              <a:ahLst/>
              <a:cxnLst/>
              <a:rect l="l" t="t" r="r" b="b"/>
              <a:pathLst>
                <a:path w="7759008" h="5211118">
                  <a:moveTo>
                    <a:pt x="0" y="0"/>
                  </a:moveTo>
                  <a:lnTo>
                    <a:pt x="7759008" y="0"/>
                  </a:lnTo>
                  <a:lnTo>
                    <a:pt x="7759008" y="5211118"/>
                  </a:lnTo>
                  <a:lnTo>
                    <a:pt x="0" y="5211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5465962" cy="5211118"/>
            </a:xfrm>
            <a:custGeom>
              <a:avLst/>
              <a:gdLst/>
              <a:ahLst/>
              <a:cxnLst/>
              <a:rect l="l" t="t" r="r" b="b"/>
              <a:pathLst>
                <a:path w="5465962" h="5211118">
                  <a:moveTo>
                    <a:pt x="0" y="0"/>
                  </a:moveTo>
                  <a:lnTo>
                    <a:pt x="5465962" y="0"/>
                  </a:lnTo>
                  <a:lnTo>
                    <a:pt x="5465962" y="5211118"/>
                  </a:lnTo>
                  <a:lnTo>
                    <a:pt x="0" y="5211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232420" y="1420538"/>
              <a:ext cx="5233542" cy="2562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03"/>
                </a:lnSpc>
              </a:pPr>
              <a:r>
                <a:rPr lang="en-US" sz="2716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각 </a:t>
              </a:r>
              <a:r>
                <a:rPr lang="en-US" sz="2716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회사의</a:t>
              </a:r>
              <a:r>
                <a:rPr lang="en-US" sz="2716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716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이름</a:t>
              </a:r>
              <a:r>
                <a:rPr lang="en-US" sz="2716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716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변수</a:t>
              </a:r>
              <a:r>
                <a:rPr lang="en-US" sz="2716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716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선언</a:t>
              </a:r>
              <a:r>
                <a:rPr lang="en-US" sz="2716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후 </a:t>
              </a:r>
              <a:r>
                <a:rPr lang="en-US" sz="2716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회사의</a:t>
              </a:r>
              <a:r>
                <a:rPr lang="en-US" sz="2716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716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개수만큼</a:t>
              </a:r>
              <a:r>
                <a:rPr lang="en-US" sz="2716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  <a:p>
              <a:pPr algn="l">
                <a:lnSpc>
                  <a:spcPts val="3803"/>
                </a:lnSpc>
              </a:pPr>
              <a:r>
                <a:rPr lang="en-US" sz="2716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워크시트</a:t>
              </a:r>
              <a:r>
                <a:rPr lang="en-US" sz="2716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716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생성</a:t>
              </a:r>
              <a:r>
                <a:rPr lang="en-US" sz="2716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후 </a:t>
              </a:r>
            </a:p>
            <a:p>
              <a:pPr algn="l">
                <a:lnSpc>
                  <a:spcPts val="3803"/>
                </a:lnSpc>
                <a:spcBef>
                  <a:spcPct val="0"/>
                </a:spcBef>
              </a:pPr>
              <a:r>
                <a:rPr lang="en-US" sz="2716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제목</a:t>
              </a:r>
              <a:r>
                <a:rPr lang="en-US" sz="2716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716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행을</a:t>
              </a:r>
              <a:r>
                <a:rPr lang="en-US" sz="2716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716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붙여</a:t>
              </a:r>
              <a:r>
                <a:rPr lang="en-US" sz="2716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716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넣는다</a:t>
              </a:r>
              <a:r>
                <a:rPr lang="en-US" sz="2716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5465962" y="2605559"/>
              <a:ext cx="1248783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5465962" y="2605559"/>
              <a:ext cx="1248783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05766" y="929995"/>
            <a:ext cx="300272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79026" y="920927"/>
            <a:ext cx="1136202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21551" y="920927"/>
            <a:ext cx="81197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4577" y="1988830"/>
            <a:ext cx="5121417" cy="146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3500" b="1" spc="-14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3. 데이터 항목별 </a:t>
            </a:r>
          </a:p>
          <a:p>
            <a:pPr algn="l">
              <a:lnSpc>
                <a:spcPts val="3640"/>
              </a:lnSpc>
            </a:pPr>
            <a:r>
              <a:rPr lang="en-US" sz="3500" b="1" spc="-14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액셀 차트 및 표 생성</a:t>
            </a:r>
          </a:p>
          <a:p>
            <a:pPr algn="l">
              <a:lnSpc>
                <a:spcPts val="3640"/>
              </a:lnSpc>
            </a:pPr>
            <a:endParaRPr lang="en-US" sz="3500" b="1" spc="-147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64140" y="2687103"/>
            <a:ext cx="7314823" cy="4912793"/>
            <a:chOff x="0" y="0"/>
            <a:chExt cx="9753097" cy="6550391"/>
          </a:xfrm>
        </p:grpSpPr>
        <p:sp>
          <p:nvSpPr>
            <p:cNvPr id="7" name="Freeform 7"/>
            <p:cNvSpPr/>
            <p:nvPr/>
          </p:nvSpPr>
          <p:spPr>
            <a:xfrm>
              <a:off x="136319" y="56661"/>
              <a:ext cx="9370592" cy="6437069"/>
            </a:xfrm>
            <a:custGeom>
              <a:avLst/>
              <a:gdLst/>
              <a:ahLst/>
              <a:cxnLst/>
              <a:rect l="l" t="t" r="r" b="b"/>
              <a:pathLst>
                <a:path w="9370592" h="6437069">
                  <a:moveTo>
                    <a:pt x="0" y="0"/>
                  </a:moveTo>
                  <a:lnTo>
                    <a:pt x="9370591" y="0"/>
                  </a:lnTo>
                  <a:lnTo>
                    <a:pt x="9370591" y="6437069"/>
                  </a:lnTo>
                  <a:lnTo>
                    <a:pt x="0" y="6437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1893" t="-14088" r="-2765" b="-1049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9753097" cy="6550391"/>
            </a:xfrm>
            <a:custGeom>
              <a:avLst/>
              <a:gdLst/>
              <a:ahLst/>
              <a:cxnLst/>
              <a:rect l="l" t="t" r="r" b="b"/>
              <a:pathLst>
                <a:path w="9753097" h="6550391">
                  <a:moveTo>
                    <a:pt x="0" y="0"/>
                  </a:moveTo>
                  <a:lnTo>
                    <a:pt x="9753097" y="0"/>
                  </a:lnTo>
                  <a:lnTo>
                    <a:pt x="9753097" y="6550391"/>
                  </a:lnTo>
                  <a:lnTo>
                    <a:pt x="0" y="6550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05766" y="929995"/>
            <a:ext cx="300272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79026" y="920927"/>
            <a:ext cx="1136202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21551" y="920927"/>
            <a:ext cx="81197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</a:p>
        </p:txBody>
      </p:sp>
      <p:sp>
        <p:nvSpPr>
          <p:cNvPr id="13" name="Freeform 13"/>
          <p:cNvSpPr/>
          <p:nvPr/>
        </p:nvSpPr>
        <p:spPr>
          <a:xfrm>
            <a:off x="3236482" y="3189331"/>
            <a:ext cx="4099471" cy="3908338"/>
          </a:xfrm>
          <a:custGeom>
            <a:avLst/>
            <a:gdLst/>
            <a:ahLst/>
            <a:cxnLst/>
            <a:rect l="l" t="t" r="r" b="b"/>
            <a:pathLst>
              <a:path w="4099471" h="3908338">
                <a:moveTo>
                  <a:pt x="0" y="0"/>
                </a:moveTo>
                <a:lnTo>
                  <a:pt x="4099472" y="0"/>
                </a:lnTo>
                <a:lnTo>
                  <a:pt x="4099472" y="3908338"/>
                </a:lnTo>
                <a:lnTo>
                  <a:pt x="0" y="39083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410797" y="4008901"/>
            <a:ext cx="3750842" cy="2584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3"/>
              </a:lnSpc>
            </a:pPr>
            <a:r>
              <a:rPr lang="en-US" sz="291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통합 워크시트의 통합 </a:t>
            </a:r>
          </a:p>
          <a:p>
            <a:pPr algn="l">
              <a:lnSpc>
                <a:spcPts val="4083"/>
              </a:lnSpc>
            </a:pPr>
            <a:r>
              <a:rPr lang="en-US" sz="291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데이터에서 각 회사의 </a:t>
            </a:r>
          </a:p>
          <a:p>
            <a:pPr algn="l">
              <a:lnSpc>
                <a:spcPts val="4083"/>
              </a:lnSpc>
            </a:pPr>
            <a:r>
              <a:rPr lang="en-US" sz="291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 추출 후 해당 </a:t>
            </a:r>
          </a:p>
          <a:p>
            <a:pPr algn="l">
              <a:lnSpc>
                <a:spcPts val="4083"/>
              </a:lnSpc>
            </a:pPr>
            <a:r>
              <a:rPr lang="en-US" sz="291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회사의 워크시트에 </a:t>
            </a:r>
          </a:p>
          <a:p>
            <a:pPr algn="l">
              <a:lnSpc>
                <a:spcPts val="4083"/>
              </a:lnSpc>
              <a:spcBef>
                <a:spcPct val="0"/>
              </a:spcBef>
            </a:pPr>
            <a:r>
              <a:rPr lang="en-US" sz="291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붙여넣는다.</a:t>
            </a:r>
          </a:p>
        </p:txBody>
      </p:sp>
      <p:sp>
        <p:nvSpPr>
          <p:cNvPr id="15" name="AutoShape 15"/>
          <p:cNvSpPr/>
          <p:nvPr/>
        </p:nvSpPr>
        <p:spPr>
          <a:xfrm>
            <a:off x="7335954" y="5143500"/>
            <a:ext cx="7281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4011154">
            <a:off x="14044924" y="1464134"/>
            <a:ext cx="17403374" cy="18180272"/>
            <a:chOff x="0" y="0"/>
            <a:chExt cx="4583605" cy="47882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83605" cy="4788220"/>
            </a:xfrm>
            <a:custGeom>
              <a:avLst/>
              <a:gdLst/>
              <a:ahLst/>
              <a:cxnLst/>
              <a:rect l="l" t="t" r="r" b="b"/>
              <a:pathLst>
                <a:path w="4583605" h="4788220">
                  <a:moveTo>
                    <a:pt x="0" y="0"/>
                  </a:moveTo>
                  <a:lnTo>
                    <a:pt x="4583605" y="0"/>
                  </a:lnTo>
                  <a:lnTo>
                    <a:pt x="4583605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4583605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 Bold" panose="020B0704020202020204" pitchFamily="34" charset="0"/>
                <a:cs typeface="Arial Bold" panose="020B0704020202020204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54482" y="2262850"/>
            <a:ext cx="5784422" cy="6645580"/>
            <a:chOff x="0" y="0"/>
            <a:chExt cx="812800" cy="9338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933806"/>
            </a:xfrm>
            <a:custGeom>
              <a:avLst/>
              <a:gdLst/>
              <a:ahLst/>
              <a:cxnLst/>
              <a:rect l="l" t="t" r="r" b="b"/>
              <a:pathLst>
                <a:path w="812800" h="933806">
                  <a:moveTo>
                    <a:pt x="65582" y="0"/>
                  </a:moveTo>
                  <a:lnTo>
                    <a:pt x="747218" y="0"/>
                  </a:lnTo>
                  <a:cubicBezTo>
                    <a:pt x="783438" y="0"/>
                    <a:pt x="812800" y="29362"/>
                    <a:pt x="812800" y="65582"/>
                  </a:cubicBezTo>
                  <a:lnTo>
                    <a:pt x="812800" y="868224"/>
                  </a:lnTo>
                  <a:cubicBezTo>
                    <a:pt x="812800" y="885617"/>
                    <a:pt x="805890" y="902298"/>
                    <a:pt x="793591" y="914597"/>
                  </a:cubicBezTo>
                  <a:cubicBezTo>
                    <a:pt x="781292" y="926896"/>
                    <a:pt x="764611" y="933806"/>
                    <a:pt x="747218" y="933806"/>
                  </a:cubicBezTo>
                  <a:lnTo>
                    <a:pt x="65582" y="933806"/>
                  </a:lnTo>
                  <a:cubicBezTo>
                    <a:pt x="29362" y="933806"/>
                    <a:pt x="0" y="904444"/>
                    <a:pt x="0" y="868224"/>
                  </a:cubicBezTo>
                  <a:lnTo>
                    <a:pt x="0" y="65582"/>
                  </a:lnTo>
                  <a:cubicBezTo>
                    <a:pt x="0" y="29362"/>
                    <a:pt x="29362" y="0"/>
                    <a:pt x="65582" y="0"/>
                  </a:cubicBezTo>
                  <a:close/>
                </a:path>
              </a:pathLst>
            </a:custGeom>
            <a:blipFill>
              <a:blip r:embed="rId4"/>
              <a:stretch>
                <a:fillRect l="-36219" r="-36219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2054482" y="4949018"/>
            <a:ext cx="5784422" cy="3959411"/>
            <a:chOff x="0" y="0"/>
            <a:chExt cx="1523469" cy="10428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3469" cy="1042808"/>
            </a:xfrm>
            <a:custGeom>
              <a:avLst/>
              <a:gdLst/>
              <a:ahLst/>
              <a:cxnLst/>
              <a:rect l="l" t="t" r="r" b="b"/>
              <a:pathLst>
                <a:path w="1523469" h="1042808">
                  <a:moveTo>
                    <a:pt x="68259" y="0"/>
                  </a:moveTo>
                  <a:lnTo>
                    <a:pt x="1455210" y="0"/>
                  </a:lnTo>
                  <a:cubicBezTo>
                    <a:pt x="1473314" y="0"/>
                    <a:pt x="1490675" y="7192"/>
                    <a:pt x="1503476" y="19993"/>
                  </a:cubicBezTo>
                  <a:cubicBezTo>
                    <a:pt x="1516278" y="32794"/>
                    <a:pt x="1523469" y="50155"/>
                    <a:pt x="1523469" y="68259"/>
                  </a:cubicBezTo>
                  <a:lnTo>
                    <a:pt x="1523469" y="974549"/>
                  </a:lnTo>
                  <a:cubicBezTo>
                    <a:pt x="1523469" y="1012247"/>
                    <a:pt x="1492908" y="1042808"/>
                    <a:pt x="1455210" y="1042808"/>
                  </a:cubicBezTo>
                  <a:lnTo>
                    <a:pt x="68259" y="1042808"/>
                  </a:lnTo>
                  <a:cubicBezTo>
                    <a:pt x="50155" y="1042808"/>
                    <a:pt x="32794" y="1035616"/>
                    <a:pt x="19993" y="1022815"/>
                  </a:cubicBezTo>
                  <a:cubicBezTo>
                    <a:pt x="7192" y="1010014"/>
                    <a:pt x="0" y="992652"/>
                    <a:pt x="0" y="974549"/>
                  </a:cubicBezTo>
                  <a:lnTo>
                    <a:pt x="0" y="68259"/>
                  </a:lnTo>
                  <a:cubicBezTo>
                    <a:pt x="0" y="30561"/>
                    <a:pt x="30561" y="0"/>
                    <a:pt x="6825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0"/>
                  </a:srgbClr>
                </a:gs>
                <a:gs pos="100000">
                  <a:srgbClr val="141519">
                    <a:alpha val="57000"/>
                  </a:srgbClr>
                </a:gs>
              </a:gsLst>
              <a:lin ang="54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19050"/>
              <a:ext cx="1523469" cy="1023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  <a:endParaRPr lang="en-US" sz="2576" b="1" spc="-41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705766" y="920927"/>
            <a:ext cx="3002725" cy="38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</a:p>
          <a:p>
            <a:pPr algn="ctr">
              <a:lnSpc>
                <a:spcPts val="1387"/>
              </a:lnSpc>
            </a:pPr>
            <a:endParaRPr lang="en-US" sz="1576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179026" y="920927"/>
            <a:ext cx="1136202" cy="1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About 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21551" y="920927"/>
            <a:ext cx="811975" cy="1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Menu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70283" y="6589357"/>
            <a:ext cx="4238502" cy="184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6"/>
              </a:lnSpc>
            </a:pPr>
            <a:r>
              <a:rPr lang="en-US" sz="7280" b="1" spc="-116">
                <a:solidFill>
                  <a:srgbClr val="27DDDF"/>
                </a:solidFill>
                <a:latin typeface="Arial Bold"/>
                <a:ea typeface="Arial Bold"/>
                <a:cs typeface="Arial Bold"/>
                <a:sym typeface="Arial Bold"/>
              </a:rPr>
              <a:t>table of</a:t>
            </a:r>
          </a:p>
          <a:p>
            <a:pPr algn="l">
              <a:lnSpc>
                <a:spcPts val="6406"/>
              </a:lnSpc>
            </a:pPr>
            <a:r>
              <a:rPr lang="en-US" sz="7280" b="1" spc="-116">
                <a:solidFill>
                  <a:srgbClr val="27DDDF"/>
                </a:solidFill>
                <a:latin typeface="Arial Bold"/>
                <a:ea typeface="Arial Bold"/>
                <a:cs typeface="Arial Bold"/>
                <a:sym typeface="Arial Bold"/>
              </a:rPr>
              <a:t>content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8932970" y="2757776"/>
            <a:ext cx="5434050" cy="5655727"/>
            <a:chOff x="0" y="0"/>
            <a:chExt cx="7245401" cy="7540969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7245401" cy="940291"/>
              <a:chOff x="0" y="0"/>
              <a:chExt cx="1417549" cy="18396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417549" cy="183966"/>
              </a:xfrm>
              <a:custGeom>
                <a:avLst/>
                <a:gdLst/>
                <a:ahLst/>
                <a:cxnLst/>
                <a:rect l="l" t="t" r="r" b="b"/>
                <a:pathLst>
                  <a:path w="1417549" h="183966">
                    <a:moveTo>
                      <a:pt x="29919" y="0"/>
                    </a:moveTo>
                    <a:lnTo>
                      <a:pt x="1387630" y="0"/>
                    </a:lnTo>
                    <a:cubicBezTo>
                      <a:pt x="1404154" y="0"/>
                      <a:pt x="1417549" y="13395"/>
                      <a:pt x="1417549" y="29919"/>
                    </a:cubicBezTo>
                    <a:lnTo>
                      <a:pt x="1417549" y="154047"/>
                    </a:lnTo>
                    <a:cubicBezTo>
                      <a:pt x="1417549" y="170571"/>
                      <a:pt x="1404154" y="183966"/>
                      <a:pt x="1387630" y="183966"/>
                    </a:cubicBezTo>
                    <a:lnTo>
                      <a:pt x="29919" y="183966"/>
                    </a:lnTo>
                    <a:cubicBezTo>
                      <a:pt x="13395" y="183966"/>
                      <a:pt x="0" y="170571"/>
                      <a:pt x="0" y="154047"/>
                    </a:cubicBezTo>
                    <a:lnTo>
                      <a:pt x="0" y="29919"/>
                    </a:lnTo>
                    <a:cubicBezTo>
                      <a:pt x="0" y="13395"/>
                      <a:pt x="13395" y="0"/>
                      <a:pt x="29919" y="0"/>
                    </a:cubicBezTo>
                    <a:close/>
                  </a:path>
                </a:pathLst>
              </a:custGeom>
              <a:solidFill>
                <a:srgbClr val="202127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19050"/>
                <a:ext cx="1417549" cy="1649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87"/>
                  </a:lnSpc>
                </a:pPr>
                <a:endParaRPr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0" y="1321463"/>
              <a:ext cx="7245401" cy="940291"/>
              <a:chOff x="0" y="0"/>
              <a:chExt cx="1417549" cy="18396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417549" cy="183966"/>
              </a:xfrm>
              <a:custGeom>
                <a:avLst/>
                <a:gdLst/>
                <a:ahLst/>
                <a:cxnLst/>
                <a:rect l="l" t="t" r="r" b="b"/>
                <a:pathLst>
                  <a:path w="1417549" h="183966">
                    <a:moveTo>
                      <a:pt x="29919" y="0"/>
                    </a:moveTo>
                    <a:lnTo>
                      <a:pt x="1387630" y="0"/>
                    </a:lnTo>
                    <a:cubicBezTo>
                      <a:pt x="1404154" y="0"/>
                      <a:pt x="1417549" y="13395"/>
                      <a:pt x="1417549" y="29919"/>
                    </a:cubicBezTo>
                    <a:lnTo>
                      <a:pt x="1417549" y="154047"/>
                    </a:lnTo>
                    <a:cubicBezTo>
                      <a:pt x="1417549" y="170571"/>
                      <a:pt x="1404154" y="183966"/>
                      <a:pt x="1387630" y="183966"/>
                    </a:cubicBezTo>
                    <a:lnTo>
                      <a:pt x="29919" y="183966"/>
                    </a:lnTo>
                    <a:cubicBezTo>
                      <a:pt x="13395" y="183966"/>
                      <a:pt x="0" y="170571"/>
                      <a:pt x="0" y="154047"/>
                    </a:cubicBezTo>
                    <a:lnTo>
                      <a:pt x="0" y="29919"/>
                    </a:lnTo>
                    <a:cubicBezTo>
                      <a:pt x="0" y="13395"/>
                      <a:pt x="13395" y="0"/>
                      <a:pt x="29919" y="0"/>
                    </a:cubicBezTo>
                    <a:close/>
                  </a:path>
                </a:pathLst>
              </a:custGeom>
              <a:solidFill>
                <a:srgbClr val="202127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19050"/>
                <a:ext cx="1417549" cy="1649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87"/>
                  </a:lnSpc>
                </a:pPr>
                <a:endParaRPr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2641267"/>
              <a:ext cx="7245401" cy="940291"/>
              <a:chOff x="0" y="0"/>
              <a:chExt cx="1417549" cy="183966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417549" cy="183966"/>
              </a:xfrm>
              <a:custGeom>
                <a:avLst/>
                <a:gdLst/>
                <a:ahLst/>
                <a:cxnLst/>
                <a:rect l="l" t="t" r="r" b="b"/>
                <a:pathLst>
                  <a:path w="1417549" h="183966">
                    <a:moveTo>
                      <a:pt x="29919" y="0"/>
                    </a:moveTo>
                    <a:lnTo>
                      <a:pt x="1387630" y="0"/>
                    </a:lnTo>
                    <a:cubicBezTo>
                      <a:pt x="1404154" y="0"/>
                      <a:pt x="1417549" y="13395"/>
                      <a:pt x="1417549" y="29919"/>
                    </a:cubicBezTo>
                    <a:lnTo>
                      <a:pt x="1417549" y="154047"/>
                    </a:lnTo>
                    <a:cubicBezTo>
                      <a:pt x="1417549" y="170571"/>
                      <a:pt x="1404154" y="183966"/>
                      <a:pt x="1387630" y="183966"/>
                    </a:cubicBezTo>
                    <a:lnTo>
                      <a:pt x="29919" y="183966"/>
                    </a:lnTo>
                    <a:cubicBezTo>
                      <a:pt x="13395" y="183966"/>
                      <a:pt x="0" y="170571"/>
                      <a:pt x="0" y="154047"/>
                    </a:cubicBezTo>
                    <a:lnTo>
                      <a:pt x="0" y="29919"/>
                    </a:lnTo>
                    <a:cubicBezTo>
                      <a:pt x="0" y="13395"/>
                      <a:pt x="13395" y="0"/>
                      <a:pt x="29919" y="0"/>
                    </a:cubicBezTo>
                    <a:close/>
                  </a:path>
                </a:pathLst>
              </a:custGeom>
              <a:solidFill>
                <a:srgbClr val="202127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19050"/>
                <a:ext cx="1417549" cy="1649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87"/>
                  </a:lnSpc>
                </a:pPr>
                <a:endParaRPr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3961071"/>
              <a:ext cx="7245401" cy="940291"/>
              <a:chOff x="0" y="0"/>
              <a:chExt cx="1417549" cy="183966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417549" cy="183966"/>
              </a:xfrm>
              <a:custGeom>
                <a:avLst/>
                <a:gdLst/>
                <a:ahLst/>
                <a:cxnLst/>
                <a:rect l="l" t="t" r="r" b="b"/>
                <a:pathLst>
                  <a:path w="1417549" h="183966">
                    <a:moveTo>
                      <a:pt x="29919" y="0"/>
                    </a:moveTo>
                    <a:lnTo>
                      <a:pt x="1387630" y="0"/>
                    </a:lnTo>
                    <a:cubicBezTo>
                      <a:pt x="1404154" y="0"/>
                      <a:pt x="1417549" y="13395"/>
                      <a:pt x="1417549" y="29919"/>
                    </a:cubicBezTo>
                    <a:lnTo>
                      <a:pt x="1417549" y="154047"/>
                    </a:lnTo>
                    <a:cubicBezTo>
                      <a:pt x="1417549" y="170571"/>
                      <a:pt x="1404154" y="183966"/>
                      <a:pt x="1387630" y="183966"/>
                    </a:cubicBezTo>
                    <a:lnTo>
                      <a:pt x="29919" y="183966"/>
                    </a:lnTo>
                    <a:cubicBezTo>
                      <a:pt x="13395" y="183966"/>
                      <a:pt x="0" y="170571"/>
                      <a:pt x="0" y="154047"/>
                    </a:cubicBezTo>
                    <a:lnTo>
                      <a:pt x="0" y="29919"/>
                    </a:lnTo>
                    <a:cubicBezTo>
                      <a:pt x="0" y="13395"/>
                      <a:pt x="13395" y="0"/>
                      <a:pt x="29919" y="0"/>
                    </a:cubicBezTo>
                    <a:close/>
                  </a:path>
                </a:pathLst>
              </a:custGeom>
              <a:solidFill>
                <a:srgbClr val="202127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19050"/>
                <a:ext cx="1417549" cy="1649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87"/>
                  </a:lnSpc>
                </a:pPr>
                <a:endParaRPr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0" y="5280874"/>
              <a:ext cx="7245401" cy="940291"/>
              <a:chOff x="0" y="0"/>
              <a:chExt cx="1417549" cy="183966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417549" cy="183966"/>
              </a:xfrm>
              <a:custGeom>
                <a:avLst/>
                <a:gdLst/>
                <a:ahLst/>
                <a:cxnLst/>
                <a:rect l="l" t="t" r="r" b="b"/>
                <a:pathLst>
                  <a:path w="1417549" h="183966">
                    <a:moveTo>
                      <a:pt x="29919" y="0"/>
                    </a:moveTo>
                    <a:lnTo>
                      <a:pt x="1387630" y="0"/>
                    </a:lnTo>
                    <a:cubicBezTo>
                      <a:pt x="1404154" y="0"/>
                      <a:pt x="1417549" y="13395"/>
                      <a:pt x="1417549" y="29919"/>
                    </a:cubicBezTo>
                    <a:lnTo>
                      <a:pt x="1417549" y="154047"/>
                    </a:lnTo>
                    <a:cubicBezTo>
                      <a:pt x="1417549" y="170571"/>
                      <a:pt x="1404154" y="183966"/>
                      <a:pt x="1387630" y="183966"/>
                    </a:cubicBezTo>
                    <a:lnTo>
                      <a:pt x="29919" y="183966"/>
                    </a:lnTo>
                    <a:cubicBezTo>
                      <a:pt x="13395" y="183966"/>
                      <a:pt x="0" y="170571"/>
                      <a:pt x="0" y="154047"/>
                    </a:cubicBezTo>
                    <a:lnTo>
                      <a:pt x="0" y="29919"/>
                    </a:lnTo>
                    <a:cubicBezTo>
                      <a:pt x="0" y="13395"/>
                      <a:pt x="13395" y="0"/>
                      <a:pt x="29919" y="0"/>
                    </a:cubicBezTo>
                    <a:close/>
                  </a:path>
                </a:pathLst>
              </a:custGeom>
              <a:solidFill>
                <a:srgbClr val="202127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19050"/>
                <a:ext cx="1417549" cy="1649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87"/>
                  </a:lnSpc>
                </a:pPr>
                <a:endParaRPr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0" y="6600678"/>
              <a:ext cx="7245401" cy="940291"/>
              <a:chOff x="0" y="0"/>
              <a:chExt cx="1417549" cy="183966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417549" cy="183966"/>
              </a:xfrm>
              <a:custGeom>
                <a:avLst/>
                <a:gdLst/>
                <a:ahLst/>
                <a:cxnLst/>
                <a:rect l="l" t="t" r="r" b="b"/>
                <a:pathLst>
                  <a:path w="1417549" h="183966">
                    <a:moveTo>
                      <a:pt x="29919" y="0"/>
                    </a:moveTo>
                    <a:lnTo>
                      <a:pt x="1387630" y="0"/>
                    </a:lnTo>
                    <a:cubicBezTo>
                      <a:pt x="1404154" y="0"/>
                      <a:pt x="1417549" y="13395"/>
                      <a:pt x="1417549" y="29919"/>
                    </a:cubicBezTo>
                    <a:lnTo>
                      <a:pt x="1417549" y="154047"/>
                    </a:lnTo>
                    <a:cubicBezTo>
                      <a:pt x="1417549" y="170571"/>
                      <a:pt x="1404154" y="183966"/>
                      <a:pt x="1387630" y="183966"/>
                    </a:cubicBezTo>
                    <a:lnTo>
                      <a:pt x="29919" y="183966"/>
                    </a:lnTo>
                    <a:cubicBezTo>
                      <a:pt x="13395" y="183966"/>
                      <a:pt x="0" y="170571"/>
                      <a:pt x="0" y="154047"/>
                    </a:cubicBezTo>
                    <a:lnTo>
                      <a:pt x="0" y="29919"/>
                    </a:lnTo>
                    <a:cubicBezTo>
                      <a:pt x="0" y="13395"/>
                      <a:pt x="13395" y="0"/>
                      <a:pt x="29919" y="0"/>
                    </a:cubicBezTo>
                    <a:close/>
                  </a:path>
                </a:pathLst>
              </a:custGeom>
              <a:solidFill>
                <a:srgbClr val="202127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19050"/>
                <a:ext cx="1417549" cy="1649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87"/>
                  </a:lnSpc>
                </a:pPr>
                <a:endParaRPr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653969" y="330679"/>
              <a:ext cx="4117857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93"/>
                </a:lnSpc>
              </a:pPr>
              <a:r>
                <a:rPr lang="en-US" sz="2037"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/>
                  <a:sym typeface="Arial"/>
                </a:rPr>
                <a:t>프로젝트 개요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653969" y="1652141"/>
              <a:ext cx="4117857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93"/>
                </a:lnSpc>
              </a:pPr>
              <a:r>
                <a:rPr lang="en-US" sz="2037"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/>
                  <a:sym typeface="Arial"/>
                </a:rPr>
                <a:t>User View Flowchart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653969" y="2971945"/>
              <a:ext cx="4117857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93"/>
                </a:lnSpc>
              </a:pPr>
              <a:r>
                <a:rPr lang="en-US" sz="2037"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/>
                  <a:sym typeface="Arial"/>
                </a:rPr>
                <a:t>프로젝트 역할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653969" y="4291748"/>
              <a:ext cx="4117857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93"/>
                </a:lnSpc>
              </a:pPr>
              <a:r>
                <a:rPr lang="en-US" sz="2037"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/>
                  <a:sym typeface="Arial"/>
                </a:rPr>
                <a:t>프로젝트 구동영상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653969" y="5611552"/>
              <a:ext cx="4117857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93"/>
                </a:lnSpc>
              </a:pPr>
              <a:r>
                <a:rPr lang="en-US" sz="2037"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/>
                  <a:sym typeface="Arial"/>
                </a:rPr>
                <a:t>프로젝트 작업내용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653969" y="6931356"/>
              <a:ext cx="4117857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93"/>
                </a:lnSpc>
              </a:pPr>
              <a:r>
                <a:rPr lang="en-US" sz="2037"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/>
                  <a:sym typeface="Arial"/>
                </a:rPr>
                <a:t>프로젝트 자체평가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236482" y="3189331"/>
            <a:ext cx="4099471" cy="3908338"/>
          </a:xfrm>
          <a:custGeom>
            <a:avLst/>
            <a:gdLst/>
            <a:ahLst/>
            <a:cxnLst/>
            <a:rect l="l" t="t" r="r" b="b"/>
            <a:pathLst>
              <a:path w="4099471" h="3908338">
                <a:moveTo>
                  <a:pt x="0" y="0"/>
                </a:moveTo>
                <a:lnTo>
                  <a:pt x="4099472" y="0"/>
                </a:lnTo>
                <a:lnTo>
                  <a:pt x="4099472" y="3908338"/>
                </a:lnTo>
                <a:lnTo>
                  <a:pt x="0" y="3908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7335954" y="5143500"/>
            <a:ext cx="664287" cy="10223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" name="Group 8"/>
          <p:cNvGrpSpPr/>
          <p:nvPr/>
        </p:nvGrpSpPr>
        <p:grpSpPr>
          <a:xfrm>
            <a:off x="8064140" y="2687103"/>
            <a:ext cx="7314823" cy="4912793"/>
            <a:chOff x="0" y="0"/>
            <a:chExt cx="9753097" cy="65503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53097" cy="6550391"/>
            </a:xfrm>
            <a:custGeom>
              <a:avLst/>
              <a:gdLst/>
              <a:ahLst/>
              <a:cxnLst/>
              <a:rect l="l" t="t" r="r" b="b"/>
              <a:pathLst>
                <a:path w="9753097" h="6550391">
                  <a:moveTo>
                    <a:pt x="0" y="0"/>
                  </a:moveTo>
                  <a:lnTo>
                    <a:pt x="9753097" y="0"/>
                  </a:lnTo>
                  <a:lnTo>
                    <a:pt x="9753097" y="6550391"/>
                  </a:lnTo>
                  <a:lnTo>
                    <a:pt x="0" y="6550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1690" y="552194"/>
              <a:ext cx="9349717" cy="5446002"/>
            </a:xfrm>
            <a:custGeom>
              <a:avLst/>
              <a:gdLst/>
              <a:ahLst/>
              <a:cxnLst/>
              <a:rect l="l" t="t" r="r" b="b"/>
              <a:pathLst>
                <a:path w="9349717" h="5446002">
                  <a:moveTo>
                    <a:pt x="0" y="0"/>
                  </a:moveTo>
                  <a:lnTo>
                    <a:pt x="9349717" y="0"/>
                  </a:lnTo>
                  <a:lnTo>
                    <a:pt x="9349717" y="5446003"/>
                  </a:lnTo>
                  <a:lnTo>
                    <a:pt x="0" y="5446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093" t="-12324" r="-1583" b="-16637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05766" y="929995"/>
            <a:ext cx="300272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79026" y="920927"/>
            <a:ext cx="1136202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21551" y="920927"/>
            <a:ext cx="81197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04860" y="3774188"/>
            <a:ext cx="3562717" cy="301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해당 Excel파일에서 각 회사의 차트를 만드는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매크로를 생성하고,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ExecuteMacro 카드를 사용하여 매크로를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실행한다.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078454" y="3049124"/>
            <a:ext cx="6236774" cy="4188752"/>
            <a:chOff x="0" y="0"/>
            <a:chExt cx="8315698" cy="5585003"/>
          </a:xfrm>
        </p:grpSpPr>
        <p:sp>
          <p:nvSpPr>
            <p:cNvPr id="7" name="Freeform 7"/>
            <p:cNvSpPr/>
            <p:nvPr/>
          </p:nvSpPr>
          <p:spPr>
            <a:xfrm>
              <a:off x="0" y="149349"/>
              <a:ext cx="8315698" cy="5286305"/>
            </a:xfrm>
            <a:custGeom>
              <a:avLst/>
              <a:gdLst/>
              <a:ahLst/>
              <a:cxnLst/>
              <a:rect l="l" t="t" r="r" b="b"/>
              <a:pathLst>
                <a:path w="8315698" h="5286305">
                  <a:moveTo>
                    <a:pt x="0" y="0"/>
                  </a:moveTo>
                  <a:lnTo>
                    <a:pt x="8315698" y="0"/>
                  </a:lnTo>
                  <a:lnTo>
                    <a:pt x="8315698" y="5286305"/>
                  </a:lnTo>
                  <a:lnTo>
                    <a:pt x="0" y="5286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2391" r="-56731" b="-26479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8315698" cy="5585003"/>
            </a:xfrm>
            <a:custGeom>
              <a:avLst/>
              <a:gdLst/>
              <a:ahLst/>
              <a:cxnLst/>
              <a:rect l="l" t="t" r="r" b="b"/>
              <a:pathLst>
                <a:path w="8315698" h="5585003">
                  <a:moveTo>
                    <a:pt x="0" y="0"/>
                  </a:moveTo>
                  <a:lnTo>
                    <a:pt x="8315698" y="0"/>
                  </a:lnTo>
                  <a:lnTo>
                    <a:pt x="8315698" y="5585003"/>
                  </a:lnTo>
                  <a:lnTo>
                    <a:pt x="0" y="558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3236482" y="3189331"/>
            <a:ext cx="4099471" cy="3908338"/>
          </a:xfrm>
          <a:custGeom>
            <a:avLst/>
            <a:gdLst/>
            <a:ahLst/>
            <a:cxnLst/>
            <a:rect l="l" t="t" r="r" b="b"/>
            <a:pathLst>
              <a:path w="4099471" h="3908338">
                <a:moveTo>
                  <a:pt x="0" y="0"/>
                </a:moveTo>
                <a:lnTo>
                  <a:pt x="4099472" y="0"/>
                </a:lnTo>
                <a:lnTo>
                  <a:pt x="4099472" y="3908338"/>
                </a:lnTo>
                <a:lnTo>
                  <a:pt x="0" y="39083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 flipV="1">
            <a:off x="7335954" y="5105160"/>
            <a:ext cx="689847" cy="3834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TextBox 11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05766" y="929995"/>
            <a:ext cx="300272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79026" y="920927"/>
            <a:ext cx="1136202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21551" y="920927"/>
            <a:ext cx="81197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10797" y="4238939"/>
            <a:ext cx="3750842" cy="207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3"/>
              </a:lnSpc>
            </a:pPr>
            <a:r>
              <a:rPr lang="en-US" sz="291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매크로를 사용하여 </a:t>
            </a:r>
          </a:p>
          <a:p>
            <a:pPr algn="l">
              <a:lnSpc>
                <a:spcPts val="4083"/>
              </a:lnSpc>
            </a:pPr>
            <a:r>
              <a:rPr lang="en-US" sz="291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각 회사 표의 크기를 PDF보고서 크기에 </a:t>
            </a:r>
          </a:p>
          <a:p>
            <a:pPr algn="l">
              <a:lnSpc>
                <a:spcPts val="4083"/>
              </a:lnSpc>
              <a:spcBef>
                <a:spcPct val="0"/>
              </a:spcBef>
            </a:pPr>
            <a:r>
              <a:rPr lang="en-US" sz="291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알맞게 조정한다.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05766" y="929995"/>
            <a:ext cx="300272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79026" y="920927"/>
            <a:ext cx="1136202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21551" y="920927"/>
            <a:ext cx="81197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474002" y="3534277"/>
            <a:ext cx="3375841" cy="3218447"/>
            <a:chOff x="0" y="0"/>
            <a:chExt cx="4501122" cy="42912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01122" cy="4291262"/>
            </a:xfrm>
            <a:custGeom>
              <a:avLst/>
              <a:gdLst/>
              <a:ahLst/>
              <a:cxnLst/>
              <a:rect l="l" t="t" r="r" b="b"/>
              <a:pathLst>
                <a:path w="4501122" h="4291262">
                  <a:moveTo>
                    <a:pt x="0" y="0"/>
                  </a:moveTo>
                  <a:lnTo>
                    <a:pt x="4501122" y="0"/>
                  </a:lnTo>
                  <a:lnTo>
                    <a:pt x="4501122" y="4291262"/>
                  </a:lnTo>
                  <a:lnTo>
                    <a:pt x="0" y="4291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34363" y="1404701"/>
              <a:ext cx="4275343" cy="1772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각 회사별 표와 매출 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총이익, 영업이익을 </a:t>
              </a:r>
            </a:p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각각 이미지로 저장한다.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529260" y="1366828"/>
            <a:ext cx="6303518" cy="7553345"/>
            <a:chOff x="0" y="0"/>
            <a:chExt cx="8404691" cy="10071127"/>
          </a:xfrm>
        </p:grpSpPr>
        <p:sp>
          <p:nvSpPr>
            <p:cNvPr id="14" name="Freeform 14"/>
            <p:cNvSpPr/>
            <p:nvPr/>
          </p:nvSpPr>
          <p:spPr>
            <a:xfrm>
              <a:off x="184858" y="4426354"/>
              <a:ext cx="8150492" cy="5472177"/>
            </a:xfrm>
            <a:custGeom>
              <a:avLst/>
              <a:gdLst/>
              <a:ahLst/>
              <a:cxnLst/>
              <a:rect l="l" t="t" r="r" b="b"/>
              <a:pathLst>
                <a:path w="8150492" h="5472177">
                  <a:moveTo>
                    <a:pt x="0" y="0"/>
                  </a:moveTo>
                  <a:lnTo>
                    <a:pt x="8150492" y="0"/>
                  </a:lnTo>
                  <a:lnTo>
                    <a:pt x="8150492" y="5472177"/>
                  </a:lnTo>
                  <a:lnTo>
                    <a:pt x="0" y="5472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782" t="-83570" r="-54814" b="-6630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4426354"/>
              <a:ext cx="8404691" cy="5644772"/>
            </a:xfrm>
            <a:custGeom>
              <a:avLst/>
              <a:gdLst/>
              <a:ahLst/>
              <a:cxnLst/>
              <a:rect l="l" t="t" r="r" b="b"/>
              <a:pathLst>
                <a:path w="8404691" h="5644772">
                  <a:moveTo>
                    <a:pt x="0" y="0"/>
                  </a:moveTo>
                  <a:lnTo>
                    <a:pt x="8404691" y="0"/>
                  </a:lnTo>
                  <a:lnTo>
                    <a:pt x="8404691" y="5644773"/>
                  </a:lnTo>
                  <a:lnTo>
                    <a:pt x="0" y="56447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8404691" cy="5644772"/>
            </a:xfrm>
            <a:custGeom>
              <a:avLst/>
              <a:gdLst/>
              <a:ahLst/>
              <a:cxnLst/>
              <a:rect l="l" t="t" r="r" b="b"/>
              <a:pathLst>
                <a:path w="8404691" h="5644772">
                  <a:moveTo>
                    <a:pt x="0" y="0"/>
                  </a:moveTo>
                  <a:lnTo>
                    <a:pt x="8404691" y="0"/>
                  </a:lnTo>
                  <a:lnTo>
                    <a:pt x="8404691" y="5644772"/>
                  </a:lnTo>
                  <a:lnTo>
                    <a:pt x="0" y="564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69875" y="170725"/>
              <a:ext cx="8081892" cy="5707502"/>
            </a:xfrm>
            <a:custGeom>
              <a:avLst/>
              <a:gdLst/>
              <a:ahLst/>
              <a:cxnLst/>
              <a:rect l="l" t="t" r="r" b="b"/>
              <a:pathLst>
                <a:path w="8081892" h="5707502">
                  <a:moveTo>
                    <a:pt x="0" y="0"/>
                  </a:moveTo>
                  <a:lnTo>
                    <a:pt x="8081893" y="0"/>
                  </a:lnTo>
                  <a:lnTo>
                    <a:pt x="8081893" y="5707502"/>
                  </a:lnTo>
                  <a:lnTo>
                    <a:pt x="0" y="5707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806" t="-4768" r="-56128" b="-77591"/>
              </a:stretch>
            </a:blipFill>
          </p:spPr>
        </p:sp>
      </p:grpSp>
      <p:sp>
        <p:nvSpPr>
          <p:cNvPr id="18" name="AutoShape 18"/>
          <p:cNvSpPr/>
          <p:nvPr/>
        </p:nvSpPr>
        <p:spPr>
          <a:xfrm>
            <a:off x="6888183" y="5143500"/>
            <a:ext cx="64107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TextBox 19"/>
          <p:cNvSpPr txBox="1"/>
          <p:nvPr/>
        </p:nvSpPr>
        <p:spPr>
          <a:xfrm>
            <a:off x="1134783" y="2072507"/>
            <a:ext cx="5621629" cy="146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3500" b="1" spc="-14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4. 데이터 항목별 차트 및 표 </a:t>
            </a:r>
          </a:p>
          <a:p>
            <a:pPr algn="l">
              <a:lnSpc>
                <a:spcPts val="3640"/>
              </a:lnSpc>
            </a:pPr>
            <a:r>
              <a:rPr lang="en-US" sz="3500" b="1" spc="-14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이미지로 저장하여 PDF로 변환</a:t>
            </a:r>
          </a:p>
          <a:p>
            <a:pPr algn="l">
              <a:lnSpc>
                <a:spcPts val="3640"/>
              </a:lnSpc>
            </a:pPr>
            <a:endParaRPr lang="en-US" sz="3500" b="1" spc="-147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542747" y="3783313"/>
            <a:ext cx="4127310" cy="2771990"/>
            <a:chOff x="0" y="0"/>
            <a:chExt cx="5503079" cy="3695987"/>
          </a:xfrm>
        </p:grpSpPr>
        <p:sp>
          <p:nvSpPr>
            <p:cNvPr id="7" name="Freeform 7"/>
            <p:cNvSpPr/>
            <p:nvPr/>
          </p:nvSpPr>
          <p:spPr>
            <a:xfrm>
              <a:off x="102889" y="0"/>
              <a:ext cx="5297302" cy="3666293"/>
            </a:xfrm>
            <a:custGeom>
              <a:avLst/>
              <a:gdLst/>
              <a:ahLst/>
              <a:cxnLst/>
              <a:rect l="l" t="t" r="r" b="b"/>
              <a:pathLst>
                <a:path w="5297302" h="3666293">
                  <a:moveTo>
                    <a:pt x="0" y="0"/>
                  </a:moveTo>
                  <a:lnTo>
                    <a:pt x="5297302" y="0"/>
                  </a:lnTo>
                  <a:lnTo>
                    <a:pt x="5297302" y="3666293"/>
                  </a:lnTo>
                  <a:lnTo>
                    <a:pt x="0" y="3666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714" r="-32357" b="-10859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503079" cy="3695987"/>
            </a:xfrm>
            <a:custGeom>
              <a:avLst/>
              <a:gdLst/>
              <a:ahLst/>
              <a:cxnLst/>
              <a:rect l="l" t="t" r="r" b="b"/>
              <a:pathLst>
                <a:path w="5503079" h="3695987">
                  <a:moveTo>
                    <a:pt x="0" y="0"/>
                  </a:moveTo>
                  <a:lnTo>
                    <a:pt x="5503079" y="0"/>
                  </a:lnTo>
                  <a:lnTo>
                    <a:pt x="5503079" y="3695987"/>
                  </a:lnTo>
                  <a:lnTo>
                    <a:pt x="0" y="3695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028700" y="3534277"/>
            <a:ext cx="3375841" cy="3218447"/>
          </a:xfrm>
          <a:custGeom>
            <a:avLst/>
            <a:gdLst/>
            <a:ahLst/>
            <a:cxnLst/>
            <a:rect l="l" t="t" r="r" b="b"/>
            <a:pathLst>
              <a:path w="3375841" h="3218447">
                <a:moveTo>
                  <a:pt x="0" y="0"/>
                </a:moveTo>
                <a:lnTo>
                  <a:pt x="3375841" y="0"/>
                </a:lnTo>
                <a:lnTo>
                  <a:pt x="3375841" y="3218446"/>
                </a:lnTo>
                <a:lnTo>
                  <a:pt x="0" y="3218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31416">
            <a:off x="4057951" y="6734115"/>
            <a:ext cx="1389970" cy="394246"/>
          </a:xfrm>
          <a:custGeom>
            <a:avLst/>
            <a:gdLst/>
            <a:ahLst/>
            <a:cxnLst/>
            <a:rect l="l" t="t" r="r" b="b"/>
            <a:pathLst>
              <a:path w="1389970" h="394246">
                <a:moveTo>
                  <a:pt x="0" y="0"/>
                </a:moveTo>
                <a:lnTo>
                  <a:pt x="1389970" y="0"/>
                </a:lnTo>
                <a:lnTo>
                  <a:pt x="1389970" y="394246"/>
                </a:lnTo>
                <a:lnTo>
                  <a:pt x="0" y="3942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3179026" y="3534277"/>
            <a:ext cx="3375841" cy="3218447"/>
            <a:chOff x="0" y="0"/>
            <a:chExt cx="4501122" cy="42912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01122" cy="4291262"/>
            </a:xfrm>
            <a:custGeom>
              <a:avLst/>
              <a:gdLst/>
              <a:ahLst/>
              <a:cxnLst/>
              <a:rect l="l" t="t" r="r" b="b"/>
              <a:pathLst>
                <a:path w="4501122" h="4291262">
                  <a:moveTo>
                    <a:pt x="0" y="0"/>
                  </a:moveTo>
                  <a:lnTo>
                    <a:pt x="4501122" y="0"/>
                  </a:lnTo>
                  <a:lnTo>
                    <a:pt x="4501122" y="4291262"/>
                  </a:lnTo>
                  <a:lnTo>
                    <a:pt x="0" y="4291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25778" y="980309"/>
              <a:ext cx="4049565" cy="2611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50"/>
                </a:lnSpc>
              </a:pPr>
              <a:r>
                <a:rPr lang="en-US" sz="27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PDF파일을 편집하기 위해 단축키로 </a:t>
              </a:r>
            </a:p>
            <a:p>
              <a:pPr algn="l">
                <a:lnSpc>
                  <a:spcPts val="3850"/>
                </a:lnSpc>
              </a:pPr>
              <a:r>
                <a:rPr lang="en-US" sz="27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adobe acrobat</a:t>
              </a:r>
            </a:p>
            <a:p>
              <a:pPr algn="l">
                <a:lnSpc>
                  <a:spcPts val="3850"/>
                </a:lnSpc>
                <a:spcBef>
                  <a:spcPct val="0"/>
                </a:spcBef>
              </a:pPr>
              <a:r>
                <a:rPr lang="en-US" sz="27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을 실행한다.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rot="10393874">
            <a:off x="11994647" y="2918420"/>
            <a:ext cx="1546937" cy="438768"/>
          </a:xfrm>
          <a:custGeom>
            <a:avLst/>
            <a:gdLst/>
            <a:ahLst/>
            <a:cxnLst/>
            <a:rect l="l" t="t" r="r" b="b"/>
            <a:pathLst>
              <a:path w="1546937" h="438768">
                <a:moveTo>
                  <a:pt x="0" y="0"/>
                </a:moveTo>
                <a:lnTo>
                  <a:pt x="1546937" y="0"/>
                </a:lnTo>
                <a:lnTo>
                  <a:pt x="1546937" y="438768"/>
                </a:lnTo>
                <a:lnTo>
                  <a:pt x="0" y="4387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05766" y="929995"/>
            <a:ext cx="300272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79026" y="920927"/>
            <a:ext cx="1136202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21551" y="920927"/>
            <a:ext cx="81197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9472" y="4561608"/>
            <a:ext cx="3206507" cy="135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파일 탐색기를 keyinput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으로 열어서 파일이 있는 위치로 찾아들어간다.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812932" y="3757505"/>
            <a:ext cx="4175264" cy="2804198"/>
            <a:chOff x="0" y="0"/>
            <a:chExt cx="5567019" cy="3738930"/>
          </a:xfrm>
        </p:grpSpPr>
        <p:sp>
          <p:nvSpPr>
            <p:cNvPr id="21" name="Freeform 21"/>
            <p:cNvSpPr/>
            <p:nvPr/>
          </p:nvSpPr>
          <p:spPr>
            <a:xfrm>
              <a:off x="129097" y="121960"/>
              <a:ext cx="5308824" cy="3495011"/>
            </a:xfrm>
            <a:custGeom>
              <a:avLst/>
              <a:gdLst/>
              <a:ahLst/>
              <a:cxnLst/>
              <a:rect l="l" t="t" r="r" b="b"/>
              <a:pathLst>
                <a:path w="5308824" h="3495011">
                  <a:moveTo>
                    <a:pt x="0" y="0"/>
                  </a:moveTo>
                  <a:lnTo>
                    <a:pt x="5308825" y="0"/>
                  </a:lnTo>
                  <a:lnTo>
                    <a:pt x="5308825" y="3495011"/>
                  </a:lnTo>
                  <a:lnTo>
                    <a:pt x="0" y="3495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52" t="-158093" r="-92104" b="-72912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5567019" cy="3738930"/>
            </a:xfrm>
            <a:custGeom>
              <a:avLst/>
              <a:gdLst/>
              <a:ahLst/>
              <a:cxnLst/>
              <a:rect l="l" t="t" r="r" b="b"/>
              <a:pathLst>
                <a:path w="5567019" h="3738930">
                  <a:moveTo>
                    <a:pt x="0" y="0"/>
                  </a:moveTo>
                  <a:lnTo>
                    <a:pt x="5567019" y="0"/>
                  </a:lnTo>
                  <a:lnTo>
                    <a:pt x="5567019" y="3738930"/>
                  </a:lnTo>
                  <a:lnTo>
                    <a:pt x="0" y="3738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7372187" y="5480751"/>
            <a:ext cx="106841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TextBox 7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05766" y="929995"/>
            <a:ext cx="300272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79026" y="920927"/>
            <a:ext cx="1136202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21551" y="920927"/>
            <a:ext cx="81197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272716" y="3526582"/>
            <a:ext cx="4099471" cy="3908338"/>
            <a:chOff x="0" y="0"/>
            <a:chExt cx="5465962" cy="52111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65962" cy="5211118"/>
            </a:xfrm>
            <a:custGeom>
              <a:avLst/>
              <a:gdLst/>
              <a:ahLst/>
              <a:cxnLst/>
              <a:rect l="l" t="t" r="r" b="b"/>
              <a:pathLst>
                <a:path w="5465962" h="5211118">
                  <a:moveTo>
                    <a:pt x="0" y="0"/>
                  </a:moveTo>
                  <a:lnTo>
                    <a:pt x="5465962" y="0"/>
                  </a:lnTo>
                  <a:lnTo>
                    <a:pt x="5465962" y="5211118"/>
                  </a:lnTo>
                  <a:lnTo>
                    <a:pt x="0" y="5211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32420" y="1113821"/>
              <a:ext cx="5001122" cy="3408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83"/>
                </a:lnSpc>
              </a:pPr>
              <a:r>
                <a:rPr lang="en-US" sz="2916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PDF파일에 삽입할 표와 차트를 해당 페이지로 </a:t>
              </a:r>
            </a:p>
            <a:p>
              <a:pPr algn="l">
                <a:lnSpc>
                  <a:spcPts val="4083"/>
                </a:lnSpc>
                <a:spcBef>
                  <a:spcPct val="0"/>
                </a:spcBef>
              </a:pPr>
              <a:r>
                <a:rPr lang="en-US" sz="2916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이동하여 미리 만들어놓은 공간에 표와 차트를 삽입한다.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440602" y="1954185"/>
            <a:ext cx="6845629" cy="7053133"/>
            <a:chOff x="0" y="0"/>
            <a:chExt cx="9127505" cy="9404177"/>
          </a:xfrm>
        </p:grpSpPr>
        <p:sp>
          <p:nvSpPr>
            <p:cNvPr id="15" name="Freeform 15"/>
            <p:cNvSpPr/>
            <p:nvPr/>
          </p:nvSpPr>
          <p:spPr>
            <a:xfrm>
              <a:off x="0" y="3273947"/>
              <a:ext cx="9127505" cy="6130230"/>
            </a:xfrm>
            <a:custGeom>
              <a:avLst/>
              <a:gdLst/>
              <a:ahLst/>
              <a:cxnLst/>
              <a:rect l="l" t="t" r="r" b="b"/>
              <a:pathLst>
                <a:path w="9127505" h="6130230">
                  <a:moveTo>
                    <a:pt x="0" y="0"/>
                  </a:moveTo>
                  <a:lnTo>
                    <a:pt x="9127505" y="0"/>
                  </a:lnTo>
                  <a:lnTo>
                    <a:pt x="9127505" y="6130230"/>
                  </a:lnTo>
                  <a:lnTo>
                    <a:pt x="0" y="6130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89025" y="167816"/>
              <a:ext cx="8746442" cy="5962414"/>
            </a:xfrm>
            <a:custGeom>
              <a:avLst/>
              <a:gdLst/>
              <a:ahLst/>
              <a:cxnLst/>
              <a:rect l="l" t="t" r="r" b="b"/>
              <a:pathLst>
                <a:path w="8746442" h="5962414">
                  <a:moveTo>
                    <a:pt x="0" y="0"/>
                  </a:moveTo>
                  <a:lnTo>
                    <a:pt x="8746443" y="0"/>
                  </a:lnTo>
                  <a:lnTo>
                    <a:pt x="8746443" y="5962414"/>
                  </a:lnTo>
                  <a:lnTo>
                    <a:pt x="0" y="5962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b="-52027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9127505" cy="6130230"/>
            </a:xfrm>
            <a:custGeom>
              <a:avLst/>
              <a:gdLst/>
              <a:ahLst/>
              <a:cxnLst/>
              <a:rect l="l" t="t" r="r" b="b"/>
              <a:pathLst>
                <a:path w="9127505" h="6130230">
                  <a:moveTo>
                    <a:pt x="0" y="0"/>
                  </a:moveTo>
                  <a:lnTo>
                    <a:pt x="9127505" y="0"/>
                  </a:lnTo>
                  <a:lnTo>
                    <a:pt x="9127505" y="6130230"/>
                  </a:lnTo>
                  <a:lnTo>
                    <a:pt x="0" y="6130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90531" y="3449515"/>
              <a:ext cx="8746442" cy="5779094"/>
            </a:xfrm>
            <a:custGeom>
              <a:avLst/>
              <a:gdLst/>
              <a:ahLst/>
              <a:cxnLst/>
              <a:rect l="l" t="t" r="r" b="b"/>
              <a:pathLst>
                <a:path w="8746442" h="5779094">
                  <a:moveTo>
                    <a:pt x="0" y="0"/>
                  </a:moveTo>
                  <a:lnTo>
                    <a:pt x="8746443" y="0"/>
                  </a:lnTo>
                  <a:lnTo>
                    <a:pt x="8746443" y="5779094"/>
                  </a:lnTo>
                  <a:lnTo>
                    <a:pt x="0" y="5779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6849"/>
              </a:stretch>
            </a:blipFill>
          </p:spPr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8541063" y="5442175"/>
            <a:ext cx="123675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Freeform 7"/>
          <p:cNvSpPr/>
          <p:nvPr/>
        </p:nvSpPr>
        <p:spPr>
          <a:xfrm>
            <a:off x="4441591" y="3488006"/>
            <a:ext cx="4099471" cy="3908338"/>
          </a:xfrm>
          <a:custGeom>
            <a:avLst/>
            <a:gdLst/>
            <a:ahLst/>
            <a:cxnLst/>
            <a:rect l="l" t="t" r="r" b="b"/>
            <a:pathLst>
              <a:path w="4099471" h="3908338">
                <a:moveTo>
                  <a:pt x="0" y="0"/>
                </a:moveTo>
                <a:lnTo>
                  <a:pt x="4099472" y="0"/>
                </a:lnTo>
                <a:lnTo>
                  <a:pt x="4099472" y="3908338"/>
                </a:lnTo>
                <a:lnTo>
                  <a:pt x="0" y="3908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615906" y="4601513"/>
            <a:ext cx="3750842" cy="156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3"/>
              </a:lnSpc>
            </a:pPr>
            <a:r>
              <a:rPr lang="en-US" sz="291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PDF파일에 표와 차트 삽입을 완료한 보고서의</a:t>
            </a:r>
          </a:p>
          <a:p>
            <a:pPr algn="l">
              <a:lnSpc>
                <a:spcPts val="4083"/>
              </a:lnSpc>
              <a:spcBef>
                <a:spcPct val="0"/>
              </a:spcBef>
            </a:pPr>
            <a:r>
              <a:rPr lang="en-US" sz="291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결과물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777813" y="2162849"/>
            <a:ext cx="4685846" cy="6549512"/>
            <a:chOff x="0" y="0"/>
            <a:chExt cx="6247795" cy="8732683"/>
          </a:xfrm>
        </p:grpSpPr>
        <p:sp>
          <p:nvSpPr>
            <p:cNvPr id="10" name="Freeform 10"/>
            <p:cNvSpPr/>
            <p:nvPr/>
          </p:nvSpPr>
          <p:spPr>
            <a:xfrm>
              <a:off x="1161" y="4537308"/>
              <a:ext cx="6246635" cy="4195375"/>
            </a:xfrm>
            <a:custGeom>
              <a:avLst/>
              <a:gdLst/>
              <a:ahLst/>
              <a:cxnLst/>
              <a:rect l="l" t="t" r="r" b="b"/>
              <a:pathLst>
                <a:path w="6246635" h="4195375">
                  <a:moveTo>
                    <a:pt x="0" y="0"/>
                  </a:moveTo>
                  <a:lnTo>
                    <a:pt x="6246634" y="0"/>
                  </a:lnTo>
                  <a:lnTo>
                    <a:pt x="6246634" y="4195375"/>
                  </a:lnTo>
                  <a:lnTo>
                    <a:pt x="0" y="4195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4040860"/>
              <a:ext cx="6247795" cy="4196154"/>
            </a:xfrm>
            <a:custGeom>
              <a:avLst/>
              <a:gdLst/>
              <a:ahLst/>
              <a:cxnLst/>
              <a:rect l="l" t="t" r="r" b="b"/>
              <a:pathLst>
                <a:path w="6247795" h="4196154">
                  <a:moveTo>
                    <a:pt x="0" y="0"/>
                  </a:moveTo>
                  <a:lnTo>
                    <a:pt x="6247795" y="0"/>
                  </a:lnTo>
                  <a:lnTo>
                    <a:pt x="6247795" y="4196155"/>
                  </a:lnTo>
                  <a:lnTo>
                    <a:pt x="0" y="4196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247795" cy="4196154"/>
            </a:xfrm>
            <a:custGeom>
              <a:avLst/>
              <a:gdLst/>
              <a:ahLst/>
              <a:cxnLst/>
              <a:rect l="l" t="t" r="r" b="b"/>
              <a:pathLst>
                <a:path w="6247795" h="4196154">
                  <a:moveTo>
                    <a:pt x="0" y="0"/>
                  </a:moveTo>
                  <a:lnTo>
                    <a:pt x="6247795" y="0"/>
                  </a:lnTo>
                  <a:lnTo>
                    <a:pt x="6247795" y="4196154"/>
                  </a:lnTo>
                  <a:lnTo>
                    <a:pt x="0" y="4196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27781" y="139780"/>
              <a:ext cx="5986136" cy="8475944"/>
            </a:xfrm>
            <a:custGeom>
              <a:avLst/>
              <a:gdLst/>
              <a:ahLst/>
              <a:cxnLst/>
              <a:rect l="l" t="t" r="r" b="b"/>
              <a:pathLst>
                <a:path w="5986136" h="8475944">
                  <a:moveTo>
                    <a:pt x="0" y="0"/>
                  </a:moveTo>
                  <a:lnTo>
                    <a:pt x="5986136" y="0"/>
                  </a:lnTo>
                  <a:lnTo>
                    <a:pt x="5986136" y="8475944"/>
                  </a:lnTo>
                  <a:lnTo>
                    <a:pt x="0" y="8475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05766" y="929995"/>
            <a:ext cx="300272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79026" y="920927"/>
            <a:ext cx="1136202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21551" y="920927"/>
            <a:ext cx="81197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7943420" y="5143500"/>
            <a:ext cx="88810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TextBox 7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705766" y="929995"/>
            <a:ext cx="300272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79026" y="920927"/>
            <a:ext cx="1136202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21551" y="920927"/>
            <a:ext cx="81197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843948" y="3189331"/>
            <a:ext cx="4099471" cy="3908338"/>
            <a:chOff x="0" y="0"/>
            <a:chExt cx="5465962" cy="52111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65962" cy="5211118"/>
            </a:xfrm>
            <a:custGeom>
              <a:avLst/>
              <a:gdLst/>
              <a:ahLst/>
              <a:cxnLst/>
              <a:rect l="l" t="t" r="r" b="b"/>
              <a:pathLst>
                <a:path w="5465962" h="5211118">
                  <a:moveTo>
                    <a:pt x="0" y="0"/>
                  </a:moveTo>
                  <a:lnTo>
                    <a:pt x="5465962" y="0"/>
                  </a:lnTo>
                  <a:lnTo>
                    <a:pt x="5465962" y="5211118"/>
                  </a:lnTo>
                  <a:lnTo>
                    <a:pt x="0" y="5211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32420" y="1522777"/>
              <a:ext cx="5001122" cy="2051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83"/>
                </a:lnSpc>
              </a:pPr>
              <a:r>
                <a:rPr lang="en-US" sz="2916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PDF파일을 다른 이름으로 저장 후 SendMail을</a:t>
              </a:r>
            </a:p>
            <a:p>
              <a:pPr algn="l">
                <a:lnSpc>
                  <a:spcPts val="4083"/>
                </a:lnSpc>
                <a:spcBef>
                  <a:spcPct val="0"/>
                </a:spcBef>
              </a:pPr>
              <a:r>
                <a:rPr lang="en-US" sz="2916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사용하여 메일을 보낸다.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831528" y="3258754"/>
            <a:ext cx="5612524" cy="3769492"/>
            <a:chOff x="0" y="0"/>
            <a:chExt cx="7483365" cy="5025990"/>
          </a:xfrm>
        </p:grpSpPr>
        <p:sp>
          <p:nvSpPr>
            <p:cNvPr id="15" name="Freeform 15"/>
            <p:cNvSpPr/>
            <p:nvPr/>
          </p:nvSpPr>
          <p:spPr>
            <a:xfrm>
              <a:off x="0" y="533083"/>
              <a:ext cx="7483365" cy="3959824"/>
            </a:xfrm>
            <a:custGeom>
              <a:avLst/>
              <a:gdLst/>
              <a:ahLst/>
              <a:cxnLst/>
              <a:rect l="l" t="t" r="r" b="b"/>
              <a:pathLst>
                <a:path w="7483365" h="3959824">
                  <a:moveTo>
                    <a:pt x="0" y="0"/>
                  </a:moveTo>
                  <a:lnTo>
                    <a:pt x="7483365" y="0"/>
                  </a:lnTo>
                  <a:lnTo>
                    <a:pt x="7483365" y="3959824"/>
                  </a:lnTo>
                  <a:lnTo>
                    <a:pt x="0" y="3959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367" t="-11924" r="-35984" b="-8132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7483365" cy="5025990"/>
            </a:xfrm>
            <a:custGeom>
              <a:avLst/>
              <a:gdLst/>
              <a:ahLst/>
              <a:cxnLst/>
              <a:rect l="l" t="t" r="r" b="b"/>
              <a:pathLst>
                <a:path w="7483365" h="5025990">
                  <a:moveTo>
                    <a:pt x="0" y="0"/>
                  </a:moveTo>
                  <a:lnTo>
                    <a:pt x="7483365" y="0"/>
                  </a:lnTo>
                  <a:lnTo>
                    <a:pt x="7483365" y="5025990"/>
                  </a:lnTo>
                  <a:lnTo>
                    <a:pt x="0" y="5025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235334" y="0"/>
            <a:ext cx="9457763" cy="10287000"/>
            <a:chOff x="0" y="0"/>
            <a:chExt cx="249093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0933" cy="2709333"/>
            </a:xfrm>
            <a:custGeom>
              <a:avLst/>
              <a:gdLst/>
              <a:ahLst/>
              <a:cxnLst/>
              <a:rect l="l" t="t" r="r" b="b"/>
              <a:pathLst>
                <a:path w="2490933" h="2709333">
                  <a:moveTo>
                    <a:pt x="0" y="0"/>
                  </a:moveTo>
                  <a:lnTo>
                    <a:pt x="2490933" y="0"/>
                  </a:lnTo>
                  <a:lnTo>
                    <a:pt x="249093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2490933" cy="2690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705766" y="920927"/>
            <a:ext cx="300272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79026" y="920927"/>
            <a:ext cx="1136202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21551" y="920927"/>
            <a:ext cx="81197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54482" y="2894776"/>
            <a:ext cx="10313407" cy="119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8015" b="1" spc="-128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ABOUT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54482" y="6268845"/>
            <a:ext cx="5790977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VI. 프로젝트 자체평가</a:t>
            </a:r>
          </a:p>
        </p:txBody>
      </p:sp>
      <p:grpSp>
        <p:nvGrpSpPr>
          <p:cNvPr id="16" name="Group 16"/>
          <p:cNvGrpSpPr/>
          <p:nvPr/>
        </p:nvGrpSpPr>
        <p:grpSpPr>
          <a:xfrm rot="-4011154">
            <a:off x="12755358" y="3032614"/>
            <a:ext cx="17403374" cy="15009081"/>
            <a:chOff x="0" y="0"/>
            <a:chExt cx="4583605" cy="395300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583605" cy="3953009"/>
            </a:xfrm>
            <a:custGeom>
              <a:avLst/>
              <a:gdLst/>
              <a:ahLst/>
              <a:cxnLst/>
              <a:rect l="l" t="t" r="r" b="b"/>
              <a:pathLst>
                <a:path w="4583605" h="3953009">
                  <a:moveTo>
                    <a:pt x="0" y="0"/>
                  </a:moveTo>
                  <a:lnTo>
                    <a:pt x="4583605" y="0"/>
                  </a:lnTo>
                  <a:lnTo>
                    <a:pt x="4583605" y="3953009"/>
                  </a:lnTo>
                  <a:lnTo>
                    <a:pt x="0" y="3953009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19050"/>
              <a:ext cx="4583605" cy="39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12338" y="-7228893"/>
            <a:ext cx="11404113" cy="11487660"/>
          </a:xfrm>
          <a:custGeom>
            <a:avLst/>
            <a:gdLst/>
            <a:ahLst/>
            <a:cxnLst/>
            <a:rect l="l" t="t" r="r" b="b"/>
            <a:pathLst>
              <a:path w="11404113" h="11487660">
                <a:moveTo>
                  <a:pt x="0" y="0"/>
                </a:moveTo>
                <a:lnTo>
                  <a:pt x="11404113" y="0"/>
                </a:lnTo>
                <a:lnTo>
                  <a:pt x="11404113" y="11487660"/>
                </a:lnTo>
                <a:lnTo>
                  <a:pt x="0" y="1148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705766" y="920927"/>
            <a:ext cx="300272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79026" y="920927"/>
            <a:ext cx="1136202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21551" y="920927"/>
            <a:ext cx="81197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64800" y="1490900"/>
            <a:ext cx="9558399" cy="150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8"/>
              </a:lnSpc>
            </a:pPr>
            <a:r>
              <a:rPr lang="en-US" sz="9662" b="1" spc="-40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KBJ</a:t>
            </a:r>
          </a:p>
        </p:txBody>
      </p:sp>
      <p:grpSp>
        <p:nvGrpSpPr>
          <p:cNvPr id="12" name="Group 12"/>
          <p:cNvGrpSpPr/>
          <p:nvPr/>
        </p:nvGrpSpPr>
        <p:grpSpPr>
          <a:xfrm rot="-851681">
            <a:off x="808966" y="7541919"/>
            <a:ext cx="21825170" cy="18180272"/>
            <a:chOff x="0" y="0"/>
            <a:chExt cx="5748193" cy="47882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48193" cy="4788220"/>
            </a:xfrm>
            <a:custGeom>
              <a:avLst/>
              <a:gdLst/>
              <a:ahLst/>
              <a:cxnLst/>
              <a:rect l="l" t="t" r="r" b="b"/>
              <a:pathLst>
                <a:path w="5748193" h="4788220">
                  <a:moveTo>
                    <a:pt x="0" y="0"/>
                  </a:moveTo>
                  <a:lnTo>
                    <a:pt x="5748193" y="0"/>
                  </a:lnTo>
                  <a:lnTo>
                    <a:pt x="5748193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5748193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565980" y="2872875"/>
            <a:ext cx="11156040" cy="605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</a:pP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이번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프로젝트에서는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RPA를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활용하여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재무제표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, 그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중에서도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손익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계산서의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데이터를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추출하는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자동화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작업을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구현하고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이를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바탕으로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재무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보고서를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PDF로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정리하고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작성해보는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작업을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진행하였습니다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. 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RPA를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활용해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외부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데이터를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추출하고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그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추출한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데이터를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엑셀로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정리해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그것을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바탕으로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차트를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제작하고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PDF에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삽입한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후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내보내는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것이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이번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프로젝트의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핵심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과제였습니다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.</a:t>
            </a:r>
          </a:p>
          <a:p>
            <a:pPr algn="ctr">
              <a:lnSpc>
                <a:spcPts val="2803"/>
              </a:lnSpc>
            </a:pPr>
            <a:endParaRPr lang="en-US" sz="1500" dirty="0">
              <a:solidFill>
                <a:srgbClr val="FFFFFF"/>
              </a:solidFill>
              <a:latin typeface="Arial Bold" panose="020B0704020202020204" pitchFamily="34" charset="0"/>
              <a:ea typeface="Arial"/>
              <a:cs typeface="Arial Bold" panose="020B0704020202020204" pitchFamily="34" charset="0"/>
              <a:sym typeface="Arial"/>
            </a:endParaRPr>
          </a:p>
          <a:p>
            <a:pPr algn="ctr">
              <a:lnSpc>
                <a:spcPts val="2803"/>
              </a:lnSpc>
            </a:pP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기대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이상으로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진행되었던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부분으로는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전체적인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코드를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직접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작성하여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동작을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구현했던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기존의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수작업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코딩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방식과는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달리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특정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동작이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저장된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카드들을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중심으로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핵심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기능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구현에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방점을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둔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RPA의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카드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기반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워크플로우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덕에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예상했던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것과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달리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훨씬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짧고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효율적으로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작업이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진행되었단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점을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꼽고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싶습니다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.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일련의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기능들이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카드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형태로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미리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저장되어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있어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해당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카드들을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조합하는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과정만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가지고도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핵심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기능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구현이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가능했고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이러한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부분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덕분에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전체적인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프로세스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구현이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빠르고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효율적으로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이루어졌습니다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.</a:t>
            </a:r>
          </a:p>
          <a:p>
            <a:pPr algn="ctr">
              <a:lnSpc>
                <a:spcPts val="2803"/>
              </a:lnSpc>
            </a:pPr>
            <a:endParaRPr lang="en-US" sz="1500" dirty="0">
              <a:solidFill>
                <a:srgbClr val="FFFFFF"/>
              </a:solidFill>
              <a:latin typeface="Arial Bold" panose="020B0704020202020204" pitchFamily="34" charset="0"/>
              <a:ea typeface="Arial"/>
              <a:cs typeface="Arial Bold" panose="020B0704020202020204" pitchFamily="34" charset="0"/>
              <a:sym typeface="Arial"/>
            </a:endParaRPr>
          </a:p>
          <a:p>
            <a:pPr algn="ctr">
              <a:lnSpc>
                <a:spcPts val="2803"/>
              </a:lnSpc>
            </a:pP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반면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아쉬웠던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점으로는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RPA와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외부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프로그램과의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연동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작업이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당초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예상했던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부분보다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직관성이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떨어지는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부분이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많아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이로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인해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어려움을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겪은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부분입니다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.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RPA의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카드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기능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자체는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명확하고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사용이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용이했으나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변수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설정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데이터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저장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방식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등은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전통적인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코딩보다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오히려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더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비직관적이었고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이로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인해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데이터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추출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과정에서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반복적인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시행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착오가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발생하였습니다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.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외부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프로그램의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데이터를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직접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가져오는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과정이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프로젝트에서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큰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비중을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이루었기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때문에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이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부분이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프로젝트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진행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과정에서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주요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과제로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떠올랐습니다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.</a:t>
            </a:r>
          </a:p>
          <a:p>
            <a:pPr algn="ctr">
              <a:lnSpc>
                <a:spcPts val="2803"/>
              </a:lnSpc>
            </a:pPr>
            <a:endParaRPr lang="en-US" sz="1500" dirty="0">
              <a:solidFill>
                <a:srgbClr val="FFFFFF"/>
              </a:solidFill>
              <a:latin typeface="Arial Bold" panose="020B0704020202020204" pitchFamily="34" charset="0"/>
              <a:ea typeface="Arial"/>
              <a:cs typeface="Arial Bold" panose="020B0704020202020204" pitchFamily="34" charset="0"/>
              <a:sym typeface="Arial"/>
            </a:endParaRPr>
          </a:p>
          <a:p>
            <a:pPr algn="ctr">
              <a:lnSpc>
                <a:spcPts val="2803"/>
              </a:lnSpc>
            </a:pP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종합적으로는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RPA를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활용하여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재무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관련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지표를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추출하는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작업을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통해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RPA가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가진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장점과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단점을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명확하게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구분할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수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있었습니다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.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위에서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서술했던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아쉬웠던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점을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보완하여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향후에는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손익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계산서에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한정된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지표만이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아닌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재무상태표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현금흐름표의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지표까지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포함된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종합적인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형태의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재무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보고서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작성을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자동화하는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형태로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작업을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확장해보고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싶습니다</a:t>
            </a:r>
            <a:r>
              <a:rPr lang="en-US" sz="15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12338" y="-7228893"/>
            <a:ext cx="11404113" cy="11487660"/>
          </a:xfrm>
          <a:custGeom>
            <a:avLst/>
            <a:gdLst/>
            <a:ahLst/>
            <a:cxnLst/>
            <a:rect l="l" t="t" r="r" b="b"/>
            <a:pathLst>
              <a:path w="11404113" h="11487660">
                <a:moveTo>
                  <a:pt x="0" y="0"/>
                </a:moveTo>
                <a:lnTo>
                  <a:pt x="11404113" y="0"/>
                </a:lnTo>
                <a:lnTo>
                  <a:pt x="11404113" y="11487660"/>
                </a:lnTo>
                <a:lnTo>
                  <a:pt x="0" y="1148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705766" y="920927"/>
            <a:ext cx="300272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79026" y="920927"/>
            <a:ext cx="1136202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21551" y="920927"/>
            <a:ext cx="81197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64800" y="1738975"/>
            <a:ext cx="9558399" cy="150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8"/>
              </a:lnSpc>
            </a:pPr>
            <a:r>
              <a:rPr lang="en-US" sz="9662" b="1" spc="-40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KDW</a:t>
            </a:r>
          </a:p>
        </p:txBody>
      </p:sp>
      <p:grpSp>
        <p:nvGrpSpPr>
          <p:cNvPr id="12" name="Group 12"/>
          <p:cNvGrpSpPr/>
          <p:nvPr/>
        </p:nvGrpSpPr>
        <p:grpSpPr>
          <a:xfrm rot="-851681">
            <a:off x="818491" y="7541919"/>
            <a:ext cx="21825170" cy="18180272"/>
            <a:chOff x="0" y="0"/>
            <a:chExt cx="5748193" cy="47882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48193" cy="4788220"/>
            </a:xfrm>
            <a:custGeom>
              <a:avLst/>
              <a:gdLst/>
              <a:ahLst/>
              <a:cxnLst/>
              <a:rect l="l" t="t" r="r" b="b"/>
              <a:pathLst>
                <a:path w="5748193" h="4788220">
                  <a:moveTo>
                    <a:pt x="0" y="0"/>
                  </a:moveTo>
                  <a:lnTo>
                    <a:pt x="5748193" y="0"/>
                  </a:lnTo>
                  <a:lnTo>
                    <a:pt x="5748193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5748193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84102" y="3300109"/>
            <a:ext cx="16274840" cy="548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이번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프로젝트에서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가장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중요한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과제는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RPA를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활용하여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더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깔끔하고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수려하게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정리하는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방법을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찾는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것이었습니다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그중에서도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중점적으로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진행한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부분은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자동화에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적합한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형태로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효율적으로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편집하는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방법이었습니다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먼저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정제된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활용하여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분류하는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작업을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시작했습니다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각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회사별로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워크시트를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생성하고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해당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회사에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맞는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찾아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분류하는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과정에서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규칙성을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발견하여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보다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빠르고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효율적으로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정리할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수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있었습니다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ctr">
              <a:lnSpc>
                <a:spcPts val="3600"/>
              </a:lnSpc>
            </a:pPr>
            <a:endParaRPr lang="en-US" sz="1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3600"/>
              </a:lnSpc>
            </a:pP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과정에서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반복문을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활용하면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데이터가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많아도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수동으로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처리할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필요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없이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자동으로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처리할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수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있어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작업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효율성을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크게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향상시킬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수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있었습니다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차트의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경우에는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매크로를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활용하여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가능한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적은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카드로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작업을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마칠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수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있었고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이를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통해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반복적인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작업을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줄여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더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빠르게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결과물을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얻을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수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있었습니다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또한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표와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차트는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지정된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위치에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이미지를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저장한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뒤,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해당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이미지를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PDF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보고서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파일에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미리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설정된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공간에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삽입하는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방식으로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최종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결과물을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작성했습니다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그 후,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생성된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PDF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보고서는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지정된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이메일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주소로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자동으로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전송되도록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구현하였습니다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이를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통해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보고서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작성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후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수동으로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이메일을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보내는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번거로움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없이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모든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과정이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자동화되어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업무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효율성을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크게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높일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수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있었습니다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ctr">
              <a:lnSpc>
                <a:spcPts val="3600"/>
              </a:lnSpc>
            </a:pPr>
            <a:endParaRPr lang="en-US" sz="1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3600"/>
              </a:lnSpc>
            </a:pP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하지만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아쉬운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점은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더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많은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활용하여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작업을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완료하지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못한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점과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기업들의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매출과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영업이익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등을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비교하는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기능을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추가하지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못한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점입니다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이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부분은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향후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개선할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부분으로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남아있습니다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이번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RPA프로젝트를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통해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RPA의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자동화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기능을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최대한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활용하여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효율적으로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처리하고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반복적인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업무를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줄이며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시간을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절약하는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방법을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배울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수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있었습니다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또한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자동화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작업을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통해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더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많은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시간을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전략적이고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창의적인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업무에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투자할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수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있다는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가능성을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느꼈습니다</a:t>
            </a:r>
            <a:r>
              <a:rPr lang="en-US" sz="18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-1286769" y="0"/>
            <a:ext cx="9457763" cy="10287000"/>
          </a:xfrm>
          <a:custGeom>
            <a:avLst/>
            <a:gdLst/>
            <a:ahLst/>
            <a:cxnLst/>
            <a:rect l="l" t="t" r="r" b="b"/>
            <a:pathLst>
              <a:path w="2490933" h="2709333">
                <a:moveTo>
                  <a:pt x="0" y="0"/>
                </a:moveTo>
                <a:lnTo>
                  <a:pt x="2490933" y="0"/>
                </a:lnTo>
                <a:lnTo>
                  <a:pt x="2490933" y="2709333"/>
                </a:lnTo>
                <a:lnTo>
                  <a:pt x="0" y="2709333"/>
                </a:lnTo>
                <a:close/>
              </a:path>
            </a:pathLst>
          </a:custGeom>
          <a:gradFill rotWithShape="1">
            <a:gsLst>
              <a:gs pos="0">
                <a:srgbClr val="141519">
                  <a:alpha val="100000"/>
                </a:srgbClr>
              </a:gs>
              <a:gs pos="100000">
                <a:srgbClr val="141519">
                  <a:alpha val="0"/>
                </a:srgbClr>
              </a:gs>
            </a:gsLst>
            <a:lin ang="0"/>
          </a:gradFill>
        </p:spPr>
      </p:sp>
      <p:sp>
        <p:nvSpPr>
          <p:cNvPr id="5" name="TextBox 5"/>
          <p:cNvSpPr txBox="1"/>
          <p:nvPr/>
        </p:nvSpPr>
        <p:spPr>
          <a:xfrm>
            <a:off x="-1286769" y="72330"/>
            <a:ext cx="9457763" cy="102146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387"/>
              </a:lnSpc>
            </a:pPr>
            <a:endParaRPr/>
          </a:p>
        </p:txBody>
      </p:sp>
      <p:sp>
        <p:nvSpPr>
          <p:cNvPr id="2" name="Freeform 2"/>
          <p:cNvSpPr/>
          <p:nvPr/>
        </p:nvSpPr>
        <p:spPr>
          <a:xfrm rot="5400000">
            <a:off x="3357115" y="-4643885"/>
            <a:ext cx="10287000" cy="1957477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36584" y="845799"/>
            <a:ext cx="534687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34563" y="930452"/>
            <a:ext cx="1393695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  <a:endParaRPr lang="en-US" sz="2576" b="1" spc="-41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8" name="TextBox 18"/>
          <p:cNvSpPr txBox="1"/>
          <p:nvPr/>
        </p:nvSpPr>
        <p:spPr>
          <a:xfrm rot="17588846">
            <a:off x="5131161" y="-5713499"/>
            <a:ext cx="17403374" cy="1493675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387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12268" y="2894776"/>
            <a:ext cx="11039073" cy="119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8015" b="1" spc="-128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ABOUT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2268" y="6268845"/>
            <a:ext cx="6198438" cy="56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FFFFFF"/>
                </a:solidFill>
                <a:latin typeface="Arial Bold" panose="020B0704020202020204" pitchFamily="34" charset="0"/>
                <a:ea typeface="HY견고딕" panose="02030600000101010101" pitchFamily="18" charset="-127"/>
                <a:cs typeface="Arial Bold" panose="020B0704020202020204" pitchFamily="34" charset="0"/>
                <a:sym typeface="Arial Bold"/>
              </a:rPr>
              <a:t>I. </a:t>
            </a:r>
            <a:r>
              <a:rPr lang="en-US" sz="3500" b="1" dirty="0" err="1">
                <a:solidFill>
                  <a:srgbClr val="FFFFFF"/>
                </a:solidFill>
                <a:latin typeface="Arial Bold" panose="020B0704020202020204" pitchFamily="34" charset="0"/>
                <a:ea typeface="HY견고딕" panose="02030600000101010101" pitchFamily="18" charset="-127"/>
                <a:cs typeface="Arial Bold" panose="020B0704020202020204" pitchFamily="34" charset="0"/>
                <a:sym typeface="Arial Bold"/>
              </a:rPr>
              <a:t>프로젝트</a:t>
            </a:r>
            <a:r>
              <a:rPr lang="en-US" sz="3500" b="1" dirty="0">
                <a:solidFill>
                  <a:srgbClr val="FFFFFF"/>
                </a:solidFill>
                <a:latin typeface="Arial Bold" panose="020B0704020202020204" pitchFamily="34" charset="0"/>
                <a:ea typeface="HY견고딕" panose="02030600000101010101" pitchFamily="18" charset="-127"/>
                <a:cs typeface="Arial Bold" panose="020B0704020202020204" pitchFamily="34" charset="0"/>
                <a:sym typeface="Arial Bold"/>
              </a:rPr>
              <a:t> </a:t>
            </a:r>
            <a:r>
              <a:rPr lang="en-US" sz="3500" b="1" dirty="0" err="1">
                <a:solidFill>
                  <a:srgbClr val="FFFFFF"/>
                </a:solidFill>
                <a:latin typeface="Arial Bold" panose="020B0704020202020204" pitchFamily="34" charset="0"/>
                <a:ea typeface="HY견고딕" panose="02030600000101010101" pitchFamily="18" charset="-127"/>
                <a:cs typeface="Arial Bold" panose="020B0704020202020204" pitchFamily="34" charset="0"/>
                <a:sym typeface="Arial Bold"/>
              </a:rPr>
              <a:t>개요</a:t>
            </a:r>
            <a:endParaRPr lang="en-US" sz="3500" b="1" dirty="0">
              <a:solidFill>
                <a:srgbClr val="FFFFFF"/>
              </a:solidFill>
              <a:latin typeface="Arial Bold" panose="020B0704020202020204" pitchFamily="34" charset="0"/>
              <a:ea typeface="HY견고딕" panose="02030600000101010101" pitchFamily="18" charset="-127"/>
              <a:cs typeface="Arial Bold" panose="020B0704020202020204" pitchFamily="34" charset="0"/>
              <a:sym typeface="Arial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4934512" y="756844"/>
            <a:ext cx="2252408" cy="481425"/>
            <a:chOff x="0" y="0"/>
            <a:chExt cx="1776404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 Bold" panose="020B0704020202020204" pitchFamily="34" charset="0"/>
                <a:cs typeface="Arial Bold" panose="020B0704020202020204" pitchFamily="34" charset="0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453715" y="920927"/>
            <a:ext cx="3214001" cy="1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HOME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19551" y="920927"/>
            <a:ext cx="1216147" cy="1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59526" y="920927"/>
            <a:ext cx="869107" cy="1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Menu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12338" y="-7228893"/>
            <a:ext cx="11404113" cy="11487660"/>
          </a:xfrm>
          <a:custGeom>
            <a:avLst/>
            <a:gdLst/>
            <a:ahLst/>
            <a:cxnLst/>
            <a:rect l="l" t="t" r="r" b="b"/>
            <a:pathLst>
              <a:path w="11404113" h="11487660">
                <a:moveTo>
                  <a:pt x="0" y="0"/>
                </a:moveTo>
                <a:lnTo>
                  <a:pt x="11404113" y="0"/>
                </a:lnTo>
                <a:lnTo>
                  <a:pt x="11404113" y="11487660"/>
                </a:lnTo>
                <a:lnTo>
                  <a:pt x="0" y="1148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705766" y="920927"/>
            <a:ext cx="300272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79026" y="920927"/>
            <a:ext cx="1136202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21551" y="920927"/>
            <a:ext cx="81197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64800" y="1634753"/>
            <a:ext cx="9558399" cy="150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8"/>
              </a:lnSpc>
            </a:pPr>
            <a:r>
              <a:rPr lang="en-US" sz="9662" b="1" spc="-40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JSA</a:t>
            </a:r>
          </a:p>
        </p:txBody>
      </p:sp>
      <p:grpSp>
        <p:nvGrpSpPr>
          <p:cNvPr id="12" name="Group 12"/>
          <p:cNvGrpSpPr/>
          <p:nvPr/>
        </p:nvGrpSpPr>
        <p:grpSpPr>
          <a:xfrm rot="-851681">
            <a:off x="808966" y="7541919"/>
            <a:ext cx="21825170" cy="18180272"/>
            <a:chOff x="0" y="0"/>
            <a:chExt cx="5748193" cy="47882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48193" cy="4788220"/>
            </a:xfrm>
            <a:custGeom>
              <a:avLst/>
              <a:gdLst/>
              <a:ahLst/>
              <a:cxnLst/>
              <a:rect l="l" t="t" r="r" b="b"/>
              <a:pathLst>
                <a:path w="5748193" h="4788220">
                  <a:moveTo>
                    <a:pt x="0" y="0"/>
                  </a:moveTo>
                  <a:lnTo>
                    <a:pt x="5748193" y="0"/>
                  </a:lnTo>
                  <a:lnTo>
                    <a:pt x="5748193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5748193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0436" y="3007198"/>
            <a:ext cx="17827127" cy="715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5"/>
              </a:lnSpc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이번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프로젝트를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통해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반복적이고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시간이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많이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소요되는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기업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재무제표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수집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과정을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효과적으로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자동화할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수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있었습니다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기존에는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각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기업의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정보를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일일이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검색하고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3135"/>
              </a:lnSpc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엑셀에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입력하는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방식으로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관리해야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했고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이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과정에서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많은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시간이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소요되며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입력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실수의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가능성도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있었습니다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그러나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이번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프로젝트에서는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ChromeGetData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기능을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활용하여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3135"/>
              </a:lnSpc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기업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재무제표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자동으로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수집하고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엑셀에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저장하는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프로세스를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구축함으로써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업무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효율성과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정확성을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동시에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향상시킬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수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있었습니다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ctr">
              <a:lnSpc>
                <a:spcPts val="3135"/>
              </a:lnSpc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통해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기술이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실무에서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어떻게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적용될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수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있는지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깊이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이해하고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반복적인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업무의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부담을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줄이는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자동화의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중요성을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직접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체감할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수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있었습니다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ctr">
              <a:lnSpc>
                <a:spcPts val="3135"/>
              </a:lnSpc>
            </a:pPr>
            <a:endParaRPr lang="en-US"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3135"/>
              </a:lnSpc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가장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큰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변화는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단순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반복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업무를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자동화함으로써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시간과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노력을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절약할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수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있었다는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점입니다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기존에는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여러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기업의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하나하나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검색하고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입력해야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했기에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수집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속도가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3135"/>
              </a:lnSpc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느리고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수집된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일관성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있게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관리하는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데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어려움이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있었습니다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하지만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도입으로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수작업이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간소화되었고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입력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실수를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줄이며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더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체계적으로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관리할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수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있었습니다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또한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자동화된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프로세스를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통해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더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빠르게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확보할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수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활용도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또한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높아졌습니다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ctr">
              <a:lnSpc>
                <a:spcPts val="3135"/>
              </a:lnSpc>
            </a:pPr>
            <a:endParaRPr lang="en-US"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3135"/>
              </a:lnSpc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반면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아쉬웠던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부분으로는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RPA가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가진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고유의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한계로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인해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본래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구현하고자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했던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프로세스와는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조금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변경된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형태로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구현해야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했다는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부분을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꼽고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싶습니다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ctr">
              <a:lnSpc>
                <a:spcPts val="3135"/>
              </a:lnSpc>
            </a:pP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스택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구조를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활용해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최신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지속적으로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업데이트하는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기능을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구현하고자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했으나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RPA의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특성상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기업의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재무제표를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하나씩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순차적으로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가져오는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방식에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한계가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기대했던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흐름을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완전히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3135"/>
              </a:lnSpc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구현하기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어려웠다는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부분이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크게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아쉽게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여겨집니다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ctr">
              <a:lnSpc>
                <a:spcPts val="3135"/>
              </a:lnSpc>
            </a:pP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더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효율적으로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관리하고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싶었지만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당시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제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역량과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경험이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부족해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최적의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해결책을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적용하지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못했습니다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algn="ctr">
              <a:lnSpc>
                <a:spcPts val="3135"/>
              </a:lnSpc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그러나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이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과정에서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저장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구조와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업데이트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방식에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대해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심도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깊은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고민을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할 수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있었고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시스템을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더욱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발전시키기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위한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방향성을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설정할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수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있었습니다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ctr">
              <a:lnSpc>
                <a:spcPts val="3135"/>
              </a:lnSpc>
            </a:pPr>
            <a:endParaRPr lang="en-US"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3135"/>
              </a:lnSpc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향후에는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엑셀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저장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방식을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벗어나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데이터베이스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(DB)를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활용한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저장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구조로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개선하고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주기적인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크롤링을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통해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자동으로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업데이트하는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기능을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추가할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계획입니다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ctr">
              <a:lnSpc>
                <a:spcPts val="3135"/>
              </a:lnSpc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통해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관리의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효율성을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극대화하고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확장성과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유지보수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측면에서도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더욱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최적화된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시스템을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구축할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수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것입니다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ctr">
              <a:lnSpc>
                <a:spcPts val="3135"/>
              </a:lnSpc>
            </a:pPr>
            <a:endParaRPr lang="en-US"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12338" y="-7228893"/>
            <a:ext cx="11404113" cy="11487660"/>
          </a:xfrm>
          <a:custGeom>
            <a:avLst/>
            <a:gdLst/>
            <a:ahLst/>
            <a:cxnLst/>
            <a:rect l="l" t="t" r="r" b="b"/>
            <a:pathLst>
              <a:path w="11404113" h="11487660">
                <a:moveTo>
                  <a:pt x="0" y="0"/>
                </a:moveTo>
                <a:lnTo>
                  <a:pt x="11404113" y="0"/>
                </a:lnTo>
                <a:lnTo>
                  <a:pt x="11404113" y="11487660"/>
                </a:lnTo>
                <a:lnTo>
                  <a:pt x="0" y="1148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705766" y="920927"/>
            <a:ext cx="300272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79026" y="920927"/>
            <a:ext cx="1136202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21551" y="920927"/>
            <a:ext cx="81197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64800" y="1707840"/>
            <a:ext cx="9558399" cy="150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48"/>
              </a:lnSpc>
            </a:pPr>
            <a:r>
              <a:rPr lang="en-US" sz="9662" b="1" spc="-405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KSI</a:t>
            </a:r>
          </a:p>
        </p:txBody>
      </p:sp>
      <p:grpSp>
        <p:nvGrpSpPr>
          <p:cNvPr id="12" name="Group 12"/>
          <p:cNvGrpSpPr/>
          <p:nvPr/>
        </p:nvGrpSpPr>
        <p:grpSpPr>
          <a:xfrm rot="-851681">
            <a:off x="808966" y="7541919"/>
            <a:ext cx="21825170" cy="18180272"/>
            <a:chOff x="0" y="0"/>
            <a:chExt cx="5748193" cy="47882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48193" cy="4788220"/>
            </a:xfrm>
            <a:custGeom>
              <a:avLst/>
              <a:gdLst/>
              <a:ahLst/>
              <a:cxnLst/>
              <a:rect l="l" t="t" r="r" b="b"/>
              <a:pathLst>
                <a:path w="5748193" h="4788220">
                  <a:moveTo>
                    <a:pt x="0" y="0"/>
                  </a:moveTo>
                  <a:lnTo>
                    <a:pt x="5748193" y="0"/>
                  </a:lnTo>
                  <a:lnTo>
                    <a:pt x="5748193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5748193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341384" y="3260217"/>
            <a:ext cx="11605232" cy="609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</a:pP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본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프로젝트에서는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Brity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RPA를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활용하여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작업을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시도했으나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자동화를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구현하는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과정에서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몇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가지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중요한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3215"/>
              </a:lnSpc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제약과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한계가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있었습니다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자동으로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불러오는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작업을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구현하려면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먼저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해당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기능을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반복적으로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3215"/>
              </a:lnSpc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실행하기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위한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기반을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마련해야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했습니다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그러나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이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과정에서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상당한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시간이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소요되었고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'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자동화'라는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개념을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구현하기에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3215"/>
              </a:lnSpc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부족한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부분이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있었습니다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구체적으로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자동적으로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불러오는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대신에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수동적으로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클릭을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통해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가져오는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방식으로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3215"/>
              </a:lnSpc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작업을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진행해야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했습니다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특히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Brity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RPA의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특성상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과정에서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필요한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자료를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미리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준비하고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자동화된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플로우를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구축하는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데에</a:t>
            </a:r>
            <a:endParaRPr lang="en-US"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ts val="3215"/>
              </a:lnSpc>
            </a:pP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필요한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문서나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정보가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충분히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제공되지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않아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어려움이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있었습니다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효율적인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자동화를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구현하는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데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어려움이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되었고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</a:p>
          <a:p>
            <a:pPr algn="ctr">
              <a:lnSpc>
                <a:spcPts val="3215"/>
              </a:lnSpc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작업을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수동적으로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처리하는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비율이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예상보다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높아졌습니다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또한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수집하는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과정에서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각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기업의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손익계산서를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포함한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3215"/>
              </a:lnSpc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재무제표를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제공되는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통계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사이트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내에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동일한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조건으로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도출된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자료가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종합적으로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제공되는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사이트를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찾는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것에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어려움이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있었으며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</a:p>
          <a:p>
            <a:pPr algn="ctr">
              <a:lnSpc>
                <a:spcPts val="3215"/>
              </a:lnSpc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인해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가져오는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부분에서도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일부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수동적인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작업으로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동일한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조건으로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맞추는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과정이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필요했고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</a:p>
          <a:p>
            <a:pPr algn="ctr">
              <a:lnSpc>
                <a:spcPts val="3215"/>
              </a:lnSpc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자동화의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이상적인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목적에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부합하지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않아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아쉬움이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남았습니다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또한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Brity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RPA의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'click'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기능을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사용할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때, </a:t>
            </a:r>
          </a:p>
          <a:p>
            <a:pPr algn="ctr">
              <a:lnSpc>
                <a:spcPts val="3215"/>
              </a:lnSpc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가져오는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대상이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변경되거나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파일의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구조나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내용이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달라지면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기존에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설정한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조건을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그대로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적용하였을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때에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3215"/>
              </a:lnSpc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기존의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결과와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다른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결과값을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지정하는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결과로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나타나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정확도가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떨어지는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문제가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발생했습니다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algn="ctr">
              <a:lnSpc>
                <a:spcPts val="3215"/>
              </a:lnSpc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자동화의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효율성과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일관성에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큰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영향을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미쳤고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자동화라는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개념에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맞지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않는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부분이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많아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진행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중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다소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lnSpc>
                <a:spcPts val="3215"/>
              </a:lnSpc>
            </a:pP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아쉬운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점이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있었습니다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이러한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점들을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해결할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수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있다면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자동화의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효과와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효율성을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더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크게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향상시킬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수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있었을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것입니다</a:t>
            </a:r>
            <a:r>
              <a:rPr lang="en-US" sz="15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ctr">
              <a:lnSpc>
                <a:spcPts val="3215"/>
              </a:lnSpc>
            </a:pPr>
            <a:endParaRPr lang="en-US"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374770">
            <a:off x="-1666180" y="6478089"/>
            <a:ext cx="20251759" cy="18180272"/>
            <a:chOff x="0" y="0"/>
            <a:chExt cx="5333797" cy="47882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33797" cy="4788220"/>
            </a:xfrm>
            <a:custGeom>
              <a:avLst/>
              <a:gdLst/>
              <a:ahLst/>
              <a:cxnLst/>
              <a:rect l="l" t="t" r="r" b="b"/>
              <a:pathLst>
                <a:path w="5333797" h="4788220">
                  <a:moveTo>
                    <a:pt x="0" y="0"/>
                  </a:moveTo>
                  <a:lnTo>
                    <a:pt x="5333797" y="0"/>
                  </a:lnTo>
                  <a:lnTo>
                    <a:pt x="5333797" y="4788220"/>
                  </a:lnTo>
                  <a:lnTo>
                    <a:pt x="0" y="4788220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5333797" cy="4769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641709" y="8553082"/>
            <a:ext cx="3402253" cy="705218"/>
            <a:chOff x="0" y="0"/>
            <a:chExt cx="887526" cy="1839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7526" cy="183966"/>
            </a:xfrm>
            <a:custGeom>
              <a:avLst/>
              <a:gdLst/>
              <a:ahLst/>
              <a:cxnLst/>
              <a:rect l="l" t="t" r="r" b="b"/>
              <a:pathLst>
                <a:path w="887526" h="183966">
                  <a:moveTo>
                    <a:pt x="47786" y="0"/>
                  </a:moveTo>
                  <a:lnTo>
                    <a:pt x="839740" y="0"/>
                  </a:lnTo>
                  <a:cubicBezTo>
                    <a:pt x="866131" y="0"/>
                    <a:pt x="887526" y="21395"/>
                    <a:pt x="887526" y="47786"/>
                  </a:cubicBezTo>
                  <a:lnTo>
                    <a:pt x="887526" y="136180"/>
                  </a:lnTo>
                  <a:cubicBezTo>
                    <a:pt x="887526" y="148854"/>
                    <a:pt x="882491" y="161008"/>
                    <a:pt x="873530" y="169970"/>
                  </a:cubicBezTo>
                  <a:cubicBezTo>
                    <a:pt x="864568" y="178932"/>
                    <a:pt x="852414" y="183966"/>
                    <a:pt x="839740" y="183966"/>
                  </a:cubicBezTo>
                  <a:lnTo>
                    <a:pt x="47786" y="183966"/>
                  </a:lnTo>
                  <a:cubicBezTo>
                    <a:pt x="21395" y="183966"/>
                    <a:pt x="0" y="162572"/>
                    <a:pt x="0" y="136180"/>
                  </a:cubicBezTo>
                  <a:lnTo>
                    <a:pt x="0" y="47786"/>
                  </a:lnTo>
                  <a:cubicBezTo>
                    <a:pt x="0" y="21395"/>
                    <a:pt x="21395" y="0"/>
                    <a:pt x="477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887526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442874" y="8553082"/>
            <a:ext cx="3402253" cy="705218"/>
            <a:chOff x="0" y="0"/>
            <a:chExt cx="887526" cy="18396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7526" cy="183966"/>
            </a:xfrm>
            <a:custGeom>
              <a:avLst/>
              <a:gdLst/>
              <a:ahLst/>
              <a:cxnLst/>
              <a:rect l="l" t="t" r="r" b="b"/>
              <a:pathLst>
                <a:path w="887526" h="183966">
                  <a:moveTo>
                    <a:pt x="47786" y="0"/>
                  </a:moveTo>
                  <a:lnTo>
                    <a:pt x="839740" y="0"/>
                  </a:lnTo>
                  <a:cubicBezTo>
                    <a:pt x="866131" y="0"/>
                    <a:pt x="887526" y="21395"/>
                    <a:pt x="887526" y="47786"/>
                  </a:cubicBezTo>
                  <a:lnTo>
                    <a:pt x="887526" y="136180"/>
                  </a:lnTo>
                  <a:cubicBezTo>
                    <a:pt x="887526" y="148854"/>
                    <a:pt x="882491" y="161008"/>
                    <a:pt x="873530" y="169970"/>
                  </a:cubicBezTo>
                  <a:cubicBezTo>
                    <a:pt x="864568" y="178932"/>
                    <a:pt x="852414" y="183966"/>
                    <a:pt x="839740" y="183966"/>
                  </a:cubicBezTo>
                  <a:lnTo>
                    <a:pt x="47786" y="183966"/>
                  </a:lnTo>
                  <a:cubicBezTo>
                    <a:pt x="21395" y="183966"/>
                    <a:pt x="0" y="162572"/>
                    <a:pt x="0" y="136180"/>
                  </a:cubicBezTo>
                  <a:lnTo>
                    <a:pt x="0" y="47786"/>
                  </a:lnTo>
                  <a:cubicBezTo>
                    <a:pt x="0" y="21395"/>
                    <a:pt x="21395" y="0"/>
                    <a:pt x="477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887526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448397" y="8805853"/>
            <a:ext cx="2052548" cy="25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7"/>
              </a:lnSpc>
            </a:pPr>
            <a:r>
              <a:rPr lang="en-US" sz="183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+123-456-7890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1244039" y="8553082"/>
            <a:ext cx="3402253" cy="705218"/>
            <a:chOff x="0" y="0"/>
            <a:chExt cx="887526" cy="18396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87526" cy="183966"/>
            </a:xfrm>
            <a:custGeom>
              <a:avLst/>
              <a:gdLst/>
              <a:ahLst/>
              <a:cxnLst/>
              <a:rect l="l" t="t" r="r" b="b"/>
              <a:pathLst>
                <a:path w="887526" h="183966">
                  <a:moveTo>
                    <a:pt x="47786" y="0"/>
                  </a:moveTo>
                  <a:lnTo>
                    <a:pt x="839740" y="0"/>
                  </a:lnTo>
                  <a:cubicBezTo>
                    <a:pt x="866131" y="0"/>
                    <a:pt x="887526" y="21395"/>
                    <a:pt x="887526" y="47786"/>
                  </a:cubicBezTo>
                  <a:lnTo>
                    <a:pt x="887526" y="136180"/>
                  </a:lnTo>
                  <a:cubicBezTo>
                    <a:pt x="887526" y="148854"/>
                    <a:pt x="882491" y="161008"/>
                    <a:pt x="873530" y="169970"/>
                  </a:cubicBezTo>
                  <a:cubicBezTo>
                    <a:pt x="864568" y="178932"/>
                    <a:pt x="852414" y="183966"/>
                    <a:pt x="839740" y="183966"/>
                  </a:cubicBezTo>
                  <a:lnTo>
                    <a:pt x="47786" y="183966"/>
                  </a:lnTo>
                  <a:cubicBezTo>
                    <a:pt x="21395" y="183966"/>
                    <a:pt x="0" y="162572"/>
                    <a:pt x="0" y="136180"/>
                  </a:cubicBezTo>
                  <a:lnTo>
                    <a:pt x="0" y="47786"/>
                  </a:lnTo>
                  <a:cubicBezTo>
                    <a:pt x="0" y="21395"/>
                    <a:pt x="21395" y="0"/>
                    <a:pt x="477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19050"/>
              <a:ext cx="887526" cy="164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249562" y="8805853"/>
            <a:ext cx="2052548" cy="25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7"/>
              </a:lnSpc>
            </a:pPr>
            <a:r>
              <a:rPr lang="en-US" sz="183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@fifirpaproject</a:t>
            </a:r>
          </a:p>
        </p:txBody>
      </p:sp>
      <p:sp>
        <p:nvSpPr>
          <p:cNvPr id="20" name="Freeform 20"/>
          <p:cNvSpPr/>
          <p:nvPr/>
        </p:nvSpPr>
        <p:spPr>
          <a:xfrm>
            <a:off x="7826057" y="8696727"/>
            <a:ext cx="416511" cy="416511"/>
          </a:xfrm>
          <a:custGeom>
            <a:avLst/>
            <a:gdLst/>
            <a:ahLst/>
            <a:cxnLst/>
            <a:rect l="l" t="t" r="r" b="b"/>
            <a:pathLst>
              <a:path w="416511" h="416511">
                <a:moveTo>
                  <a:pt x="0" y="0"/>
                </a:moveTo>
                <a:lnTo>
                  <a:pt x="416511" y="0"/>
                </a:lnTo>
                <a:lnTo>
                  <a:pt x="416511" y="416511"/>
                </a:lnTo>
                <a:lnTo>
                  <a:pt x="0" y="4165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4063894" y="8698144"/>
            <a:ext cx="416511" cy="416511"/>
          </a:xfrm>
          <a:custGeom>
            <a:avLst/>
            <a:gdLst/>
            <a:ahLst/>
            <a:cxnLst/>
            <a:rect l="l" t="t" r="r" b="b"/>
            <a:pathLst>
              <a:path w="416511" h="416511">
                <a:moveTo>
                  <a:pt x="0" y="0"/>
                </a:moveTo>
                <a:lnTo>
                  <a:pt x="416512" y="0"/>
                </a:lnTo>
                <a:lnTo>
                  <a:pt x="416512" y="416511"/>
                </a:lnTo>
                <a:lnTo>
                  <a:pt x="0" y="4165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659657" y="8698144"/>
            <a:ext cx="416511" cy="416511"/>
          </a:xfrm>
          <a:custGeom>
            <a:avLst/>
            <a:gdLst/>
            <a:ahLst/>
            <a:cxnLst/>
            <a:rect l="l" t="t" r="r" b="b"/>
            <a:pathLst>
              <a:path w="416511" h="416511">
                <a:moveTo>
                  <a:pt x="0" y="0"/>
                </a:moveTo>
                <a:lnTo>
                  <a:pt x="416511" y="0"/>
                </a:lnTo>
                <a:lnTo>
                  <a:pt x="416511" y="416511"/>
                </a:lnTo>
                <a:lnTo>
                  <a:pt x="0" y="4165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705766" y="920927"/>
            <a:ext cx="300272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79026" y="920927"/>
            <a:ext cx="1136202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721551" y="920927"/>
            <a:ext cx="81197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80871" y="4001801"/>
            <a:ext cx="14126257" cy="222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51"/>
              </a:lnSpc>
            </a:pPr>
            <a:r>
              <a:rPr lang="en-US" sz="14279" b="1" spc="-5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47232" y="8805853"/>
            <a:ext cx="2052548" cy="25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7"/>
              </a:lnSpc>
            </a:pPr>
            <a:r>
              <a:rPr lang="en-US" sz="183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123 Anywhere St.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 Bold" panose="020B0704020202020204" pitchFamily="34" charset="0"/>
                <a:cs typeface="Arial Bold" panose="020B0704020202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885710" y="3028134"/>
            <a:ext cx="7111148" cy="834733"/>
          </a:xfrm>
          <a:custGeom>
            <a:avLst/>
            <a:gdLst/>
            <a:ahLst/>
            <a:cxnLst/>
            <a:rect l="l" t="t" r="r" b="b"/>
            <a:pathLst>
              <a:path w="7111148" h="834733">
                <a:moveTo>
                  <a:pt x="0" y="0"/>
                </a:moveTo>
                <a:lnTo>
                  <a:pt x="7111148" y="0"/>
                </a:lnTo>
                <a:lnTo>
                  <a:pt x="7111148" y="834732"/>
                </a:lnTo>
                <a:lnTo>
                  <a:pt x="0" y="83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38" t="-24814" b="-1693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  <a:endParaRPr lang="en-US" sz="2576" b="1" spc="-41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705766" y="920927"/>
            <a:ext cx="300272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79026" y="920927"/>
            <a:ext cx="1136202" cy="1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About 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21551" y="920927"/>
            <a:ext cx="811975" cy="1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Menu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85710" y="1636872"/>
            <a:ext cx="5782420" cy="86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999" b="1" spc="-125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AI 및 </a:t>
            </a:r>
            <a:r>
              <a:rPr lang="en-US" sz="2999" b="1" spc="-125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RPA를</a:t>
            </a:r>
            <a:r>
              <a:rPr lang="en-US" sz="2999" b="1" spc="-125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999" b="1" spc="-125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적용한</a:t>
            </a:r>
            <a:r>
              <a:rPr lang="en-US" sz="2999" b="1" spc="-125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999" b="1" spc="-125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재무</a:t>
            </a:r>
            <a:r>
              <a:rPr lang="en-US" sz="2999" b="1" spc="-125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999" b="1" spc="-125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관련</a:t>
            </a:r>
            <a:r>
              <a:rPr lang="en-US" sz="2999" b="1" spc="-125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999" b="1" spc="-125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업무</a:t>
            </a:r>
            <a:r>
              <a:rPr lang="en-US" sz="2999" b="1" spc="-125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 </a:t>
            </a:r>
          </a:p>
          <a:p>
            <a:pPr algn="l">
              <a:lnSpc>
                <a:spcPts val="3119"/>
              </a:lnSpc>
            </a:pPr>
            <a:r>
              <a:rPr lang="en-US" sz="2999" b="1" spc="-125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자동화</a:t>
            </a:r>
            <a:r>
              <a:rPr lang="en-US" sz="2999" b="1" spc="-125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999" b="1" spc="-125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수요</a:t>
            </a:r>
            <a:r>
              <a:rPr lang="en-US" sz="2999" b="1" spc="-125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2999" b="1" spc="-125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증가</a:t>
            </a:r>
            <a:endParaRPr lang="en-US" sz="2999" b="1" spc="-125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2149772" y="4393069"/>
            <a:ext cx="6583024" cy="5128803"/>
            <a:chOff x="0" y="0"/>
            <a:chExt cx="8777365" cy="683840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8777365" cy="6838404"/>
              <a:chOff x="0" y="0"/>
              <a:chExt cx="1733800" cy="135079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33801" cy="1350796"/>
              </a:xfrm>
              <a:custGeom>
                <a:avLst/>
                <a:gdLst/>
                <a:ahLst/>
                <a:cxnLst/>
                <a:rect l="l" t="t" r="r" b="b"/>
                <a:pathLst>
                  <a:path w="1733801" h="1350796">
                    <a:moveTo>
                      <a:pt x="44690" y="0"/>
                    </a:moveTo>
                    <a:lnTo>
                      <a:pt x="1689111" y="0"/>
                    </a:lnTo>
                    <a:cubicBezTo>
                      <a:pt x="1713792" y="0"/>
                      <a:pt x="1733801" y="20008"/>
                      <a:pt x="1733801" y="44690"/>
                    </a:cubicBezTo>
                    <a:lnTo>
                      <a:pt x="1733801" y="1306106"/>
                    </a:lnTo>
                    <a:cubicBezTo>
                      <a:pt x="1733801" y="1317959"/>
                      <a:pt x="1729092" y="1329326"/>
                      <a:pt x="1720711" y="1337707"/>
                    </a:cubicBezTo>
                    <a:cubicBezTo>
                      <a:pt x="1712330" y="1346088"/>
                      <a:pt x="1700963" y="1350796"/>
                      <a:pt x="1689111" y="1350796"/>
                    </a:cubicBezTo>
                    <a:lnTo>
                      <a:pt x="44690" y="1350796"/>
                    </a:lnTo>
                    <a:cubicBezTo>
                      <a:pt x="32837" y="1350796"/>
                      <a:pt x="21470" y="1346088"/>
                      <a:pt x="13089" y="1337707"/>
                    </a:cubicBezTo>
                    <a:cubicBezTo>
                      <a:pt x="4708" y="1329326"/>
                      <a:pt x="0" y="1317959"/>
                      <a:pt x="0" y="1306106"/>
                    </a:cubicBezTo>
                    <a:lnTo>
                      <a:pt x="0" y="44690"/>
                    </a:lnTo>
                    <a:cubicBezTo>
                      <a:pt x="0" y="32837"/>
                      <a:pt x="4708" y="21470"/>
                      <a:pt x="13089" y="13089"/>
                    </a:cubicBezTo>
                    <a:cubicBezTo>
                      <a:pt x="21470" y="4708"/>
                      <a:pt x="32837" y="0"/>
                      <a:pt x="44690" y="0"/>
                    </a:cubicBezTo>
                    <a:close/>
                  </a:path>
                </a:pathLst>
              </a:custGeom>
              <a:solidFill>
                <a:srgbClr val="202127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1733800" cy="13317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87"/>
                  </a:lnSpc>
                </a:pPr>
                <a:endParaRPr>
                  <a:latin typeface="Arial Bold" panose="020B0704020202020204" pitchFamily="34" charset="0"/>
                  <a:cs typeface="Arial Bold" panose="020B0704020202020204" pitchFamily="34" charset="0"/>
                </a:endParaR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986976" y="644773"/>
              <a:ext cx="901179" cy="901179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7DDD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87"/>
                  </a:lnSpc>
                </a:pPr>
                <a:endParaRPr>
                  <a:latin typeface="Arial Bold" panose="020B0704020202020204" pitchFamily="34" charset="0"/>
                  <a:cs typeface="Arial Bold" panose="020B0704020202020204" pitchFamily="34" charset="0"/>
                </a:endParaRPr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1142431" y="801324"/>
              <a:ext cx="652366" cy="607146"/>
            </a:xfrm>
            <a:custGeom>
              <a:avLst/>
              <a:gdLst/>
              <a:ahLst/>
              <a:cxnLst/>
              <a:rect l="l" t="t" r="r" b="b"/>
              <a:pathLst>
                <a:path w="652366" h="607146">
                  <a:moveTo>
                    <a:pt x="0" y="0"/>
                  </a:moveTo>
                  <a:lnTo>
                    <a:pt x="652365" y="0"/>
                  </a:lnTo>
                  <a:lnTo>
                    <a:pt x="652365" y="607145"/>
                  </a:lnTo>
                  <a:lnTo>
                    <a:pt x="0" y="607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2191317" y="844147"/>
              <a:ext cx="5203446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52"/>
                </a:lnSpc>
              </a:pPr>
              <a:r>
                <a:rPr lang="en-US" sz="2454" b="1" spc="-103">
                  <a:solidFill>
                    <a:srgbClr val="FFFFFF"/>
                  </a:solidFill>
                  <a:latin typeface="Arial Bold" panose="020B0704020202020204" pitchFamily="34" charset="0"/>
                  <a:ea typeface="Arial Bold"/>
                  <a:cs typeface="Arial Bold" panose="020B0704020202020204" pitchFamily="34" charset="0"/>
                  <a:sym typeface="Arial Bold"/>
                </a:rPr>
                <a:t>프로젝트 목적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2429" y="1886828"/>
              <a:ext cx="7268808" cy="38098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최근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금융권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,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회계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관련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기업들의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사례들과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금융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</a:p>
            <a:p>
              <a:pPr algn="l">
                <a:lnSpc>
                  <a:spcPts val="2520"/>
                </a:lnSpc>
              </a:pP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관련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사업주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,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투자자들의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사례들로부터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재무제표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</a:p>
            <a:p>
              <a:pPr algn="l">
                <a:lnSpc>
                  <a:spcPts val="2520"/>
                </a:lnSpc>
              </a:pP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작성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및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회계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감사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등의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주요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재무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업무의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자동화에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</a:p>
            <a:p>
              <a:pPr algn="l">
                <a:lnSpc>
                  <a:spcPts val="2520"/>
                </a:lnSpc>
              </a:pP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대한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수요가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꾸준히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증가하고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있음을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확인할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수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있다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.</a:t>
              </a:r>
            </a:p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본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프로젝트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팀은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이러한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수요에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발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맞춰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BrityRPA를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활용하여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재무제표의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핵심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데이터를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추출하고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이를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바탕으로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기업별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재무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보고서를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작성하는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프로그램을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</a:p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제작하고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이를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PDF로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저장하는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작업을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프로젝트로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</a:p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진행하였다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624105" y="1655922"/>
            <a:ext cx="6583028" cy="5205003"/>
            <a:chOff x="0" y="0"/>
            <a:chExt cx="8777370" cy="6940004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8777370" cy="6940004"/>
              <a:chOff x="0" y="0"/>
              <a:chExt cx="1733801" cy="137086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733801" cy="1370865"/>
              </a:xfrm>
              <a:custGeom>
                <a:avLst/>
                <a:gdLst/>
                <a:ahLst/>
                <a:cxnLst/>
                <a:rect l="l" t="t" r="r" b="b"/>
                <a:pathLst>
                  <a:path w="1733801" h="1370865">
                    <a:moveTo>
                      <a:pt x="44690" y="0"/>
                    </a:moveTo>
                    <a:lnTo>
                      <a:pt x="1689111" y="0"/>
                    </a:lnTo>
                    <a:cubicBezTo>
                      <a:pt x="1713792" y="0"/>
                      <a:pt x="1733801" y="20008"/>
                      <a:pt x="1733801" y="44690"/>
                    </a:cubicBezTo>
                    <a:lnTo>
                      <a:pt x="1733801" y="1326175"/>
                    </a:lnTo>
                    <a:cubicBezTo>
                      <a:pt x="1733801" y="1338028"/>
                      <a:pt x="1729092" y="1349395"/>
                      <a:pt x="1720711" y="1357776"/>
                    </a:cubicBezTo>
                    <a:cubicBezTo>
                      <a:pt x="1712330" y="1366157"/>
                      <a:pt x="1700963" y="1370865"/>
                      <a:pt x="1689111" y="1370865"/>
                    </a:cubicBezTo>
                    <a:lnTo>
                      <a:pt x="44690" y="1370865"/>
                    </a:lnTo>
                    <a:cubicBezTo>
                      <a:pt x="32837" y="1370865"/>
                      <a:pt x="21470" y="1366157"/>
                      <a:pt x="13089" y="1357776"/>
                    </a:cubicBezTo>
                    <a:cubicBezTo>
                      <a:pt x="4708" y="1349395"/>
                      <a:pt x="0" y="1338028"/>
                      <a:pt x="0" y="1326175"/>
                    </a:cubicBezTo>
                    <a:lnTo>
                      <a:pt x="0" y="44690"/>
                    </a:lnTo>
                    <a:cubicBezTo>
                      <a:pt x="0" y="32837"/>
                      <a:pt x="4708" y="21470"/>
                      <a:pt x="13089" y="13089"/>
                    </a:cubicBezTo>
                    <a:cubicBezTo>
                      <a:pt x="21470" y="4708"/>
                      <a:pt x="32837" y="0"/>
                      <a:pt x="44690" y="0"/>
                    </a:cubicBezTo>
                    <a:close/>
                  </a:path>
                </a:pathLst>
              </a:custGeom>
              <a:solidFill>
                <a:srgbClr val="202127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19050"/>
                <a:ext cx="1733800" cy="13518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87"/>
                  </a:lnSpc>
                </a:pPr>
                <a:endParaRPr>
                  <a:latin typeface="Arial Bold" panose="020B0704020202020204" pitchFamily="34" charset="0"/>
                  <a:cs typeface="Arial Bold" panose="020B0704020202020204" pitchFamily="34" charset="0"/>
                </a:endParaRP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2191317" y="844147"/>
              <a:ext cx="5203446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52"/>
                </a:lnSpc>
              </a:pPr>
              <a:r>
                <a:rPr lang="en-US" sz="2454" b="1" spc="-103">
                  <a:solidFill>
                    <a:srgbClr val="FFFFFF"/>
                  </a:solidFill>
                  <a:latin typeface="Arial Bold" panose="020B0704020202020204" pitchFamily="34" charset="0"/>
                  <a:ea typeface="Arial Bold"/>
                  <a:cs typeface="Arial Bold" panose="020B0704020202020204" pitchFamily="34" charset="0"/>
                  <a:sym typeface="Arial Bold"/>
                </a:rPr>
                <a:t>사례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986976" y="1729370"/>
              <a:ext cx="6803413" cy="4625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1)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회계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법인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: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삼일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회계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법인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등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주요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회계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법인들의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회계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및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감사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업무에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빅데이터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분석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및 AI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기술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접목한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서비스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모델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연구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진행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사례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급증</a:t>
              </a:r>
              <a:endPara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l">
                <a:lnSpc>
                  <a:spcPts val="2520"/>
                </a:lnSpc>
              </a:pPr>
              <a:endPara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l">
                <a:lnSpc>
                  <a:spcPts val="252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2)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금융권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: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신한은행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,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우리은행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등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주요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</a:p>
            <a:p>
              <a:pPr algn="l">
                <a:lnSpc>
                  <a:spcPts val="2520"/>
                </a:lnSpc>
              </a:pP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시중은행들의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재무제표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작성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및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대출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가능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</a:p>
            <a:p>
              <a:pPr algn="l">
                <a:lnSpc>
                  <a:spcPts val="2520"/>
                </a:lnSpc>
              </a:pP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심사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등의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기업여신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업무에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RPA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도입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등의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</a:p>
            <a:p>
              <a:pPr algn="l">
                <a:lnSpc>
                  <a:spcPts val="2520"/>
                </a:lnSpc>
              </a:pP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사무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자동화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적용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사례의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점진적인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증가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</a:p>
            <a:p>
              <a:pPr algn="l">
                <a:lnSpc>
                  <a:spcPts val="2520"/>
                </a:lnSpc>
              </a:pPr>
              <a:endPara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3)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비금융권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: SK C&amp;C, KLCSM 등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주요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기업들의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회계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업무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자동화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벙책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적용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분야의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지속적인</a:t>
              </a:r>
              <a:r>
                <a:rPr lang="en-US" sz="1800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확장</a:t>
              </a:r>
              <a:endPara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>
              <a:off x="986976" y="534081"/>
              <a:ext cx="901179" cy="901179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7DDD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87"/>
                  </a:lnSpc>
                </a:pPr>
                <a:endParaRPr>
                  <a:latin typeface="Arial Bold" panose="020B0704020202020204" pitchFamily="34" charset="0"/>
                  <a:cs typeface="Arial Bold" panose="020B0704020202020204" pitchFamily="34" charset="0"/>
                </a:endParaRPr>
              </a:p>
            </p:txBody>
          </p:sp>
        </p:grpSp>
        <p:sp>
          <p:nvSpPr>
            <p:cNvPr id="31" name="Freeform 31"/>
            <p:cNvSpPr/>
            <p:nvPr/>
          </p:nvSpPr>
          <p:spPr>
            <a:xfrm>
              <a:off x="1166639" y="831474"/>
              <a:ext cx="541852" cy="306393"/>
            </a:xfrm>
            <a:custGeom>
              <a:avLst/>
              <a:gdLst/>
              <a:ahLst/>
              <a:cxnLst/>
              <a:rect l="l" t="t" r="r" b="b"/>
              <a:pathLst>
                <a:path w="541852" h="306393">
                  <a:moveTo>
                    <a:pt x="0" y="0"/>
                  </a:moveTo>
                  <a:lnTo>
                    <a:pt x="541852" y="0"/>
                  </a:lnTo>
                  <a:lnTo>
                    <a:pt x="541852" y="306393"/>
                  </a:lnTo>
                  <a:lnTo>
                    <a:pt x="0" y="306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9624105" y="7375275"/>
            <a:ext cx="6583024" cy="1466521"/>
          </a:xfrm>
          <a:custGeom>
            <a:avLst/>
            <a:gdLst/>
            <a:ahLst/>
            <a:cxnLst/>
            <a:rect l="l" t="t" r="r" b="b"/>
            <a:pathLst>
              <a:path w="6583024" h="1466521">
                <a:moveTo>
                  <a:pt x="0" y="0"/>
                </a:moveTo>
                <a:lnTo>
                  <a:pt x="6583024" y="0"/>
                </a:lnTo>
                <a:lnTo>
                  <a:pt x="6583024" y="1466521"/>
                </a:lnTo>
                <a:lnTo>
                  <a:pt x="0" y="14665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47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 Bold" panose="020B0704020202020204" pitchFamily="34" charset="0"/>
                <a:cs typeface="Arial Bold" panose="020B0704020202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68757" y="5598730"/>
            <a:ext cx="7089518" cy="3757818"/>
            <a:chOff x="0" y="0"/>
            <a:chExt cx="1867198" cy="8716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67198" cy="871690"/>
            </a:xfrm>
            <a:custGeom>
              <a:avLst/>
              <a:gdLst/>
              <a:ahLst/>
              <a:cxnLst/>
              <a:rect l="l" t="t" r="r" b="b"/>
              <a:pathLst>
                <a:path w="1867198" h="871690">
                  <a:moveTo>
                    <a:pt x="41497" y="0"/>
                  </a:moveTo>
                  <a:lnTo>
                    <a:pt x="1825701" y="0"/>
                  </a:lnTo>
                  <a:cubicBezTo>
                    <a:pt x="1836707" y="0"/>
                    <a:pt x="1847262" y="4372"/>
                    <a:pt x="1855044" y="12154"/>
                  </a:cubicBezTo>
                  <a:cubicBezTo>
                    <a:pt x="1862826" y="19936"/>
                    <a:pt x="1867198" y="30491"/>
                    <a:pt x="1867198" y="41497"/>
                  </a:cubicBezTo>
                  <a:lnTo>
                    <a:pt x="1867198" y="830194"/>
                  </a:lnTo>
                  <a:cubicBezTo>
                    <a:pt x="1867198" y="853112"/>
                    <a:pt x="1848620" y="871690"/>
                    <a:pt x="1825701" y="871690"/>
                  </a:cubicBezTo>
                  <a:lnTo>
                    <a:pt x="41497" y="871690"/>
                  </a:lnTo>
                  <a:cubicBezTo>
                    <a:pt x="30491" y="871690"/>
                    <a:pt x="19936" y="867318"/>
                    <a:pt x="12154" y="859536"/>
                  </a:cubicBezTo>
                  <a:cubicBezTo>
                    <a:pt x="4372" y="851754"/>
                    <a:pt x="0" y="841199"/>
                    <a:pt x="0" y="830194"/>
                  </a:cubicBezTo>
                  <a:lnTo>
                    <a:pt x="0" y="41497"/>
                  </a:lnTo>
                  <a:cubicBezTo>
                    <a:pt x="0" y="30491"/>
                    <a:pt x="4372" y="19936"/>
                    <a:pt x="12154" y="12154"/>
                  </a:cubicBezTo>
                  <a:cubicBezTo>
                    <a:pt x="19936" y="4372"/>
                    <a:pt x="30491" y="0"/>
                    <a:pt x="41497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1867198" cy="852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39465" y="2162954"/>
            <a:ext cx="6583024" cy="5037946"/>
            <a:chOff x="0" y="0"/>
            <a:chExt cx="1733800" cy="11892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3801" cy="1189231"/>
            </a:xfrm>
            <a:custGeom>
              <a:avLst/>
              <a:gdLst/>
              <a:ahLst/>
              <a:cxnLst/>
              <a:rect l="l" t="t" r="r" b="b"/>
              <a:pathLst>
                <a:path w="1733801" h="1189231">
                  <a:moveTo>
                    <a:pt x="44690" y="0"/>
                  </a:moveTo>
                  <a:lnTo>
                    <a:pt x="1689111" y="0"/>
                  </a:lnTo>
                  <a:cubicBezTo>
                    <a:pt x="1713792" y="0"/>
                    <a:pt x="1733801" y="20008"/>
                    <a:pt x="1733801" y="44690"/>
                  </a:cubicBezTo>
                  <a:lnTo>
                    <a:pt x="1733801" y="1144541"/>
                  </a:lnTo>
                  <a:cubicBezTo>
                    <a:pt x="1733801" y="1156394"/>
                    <a:pt x="1729092" y="1167761"/>
                    <a:pt x="1720711" y="1176141"/>
                  </a:cubicBezTo>
                  <a:cubicBezTo>
                    <a:pt x="1712330" y="1184522"/>
                    <a:pt x="1700963" y="1189231"/>
                    <a:pt x="1689111" y="1189231"/>
                  </a:cubicBezTo>
                  <a:lnTo>
                    <a:pt x="44690" y="1189231"/>
                  </a:lnTo>
                  <a:cubicBezTo>
                    <a:pt x="32837" y="1189231"/>
                    <a:pt x="21470" y="1184522"/>
                    <a:pt x="13089" y="1176141"/>
                  </a:cubicBezTo>
                  <a:cubicBezTo>
                    <a:pt x="4708" y="1167761"/>
                    <a:pt x="0" y="1156394"/>
                    <a:pt x="0" y="1144541"/>
                  </a:cubicBezTo>
                  <a:lnTo>
                    <a:pt x="0" y="44690"/>
                  </a:lnTo>
                  <a:cubicBezTo>
                    <a:pt x="0" y="32837"/>
                    <a:pt x="4708" y="21470"/>
                    <a:pt x="13089" y="13089"/>
                  </a:cubicBezTo>
                  <a:cubicBezTo>
                    <a:pt x="21470" y="4708"/>
                    <a:pt x="32837" y="0"/>
                    <a:pt x="44690" y="0"/>
                  </a:cubicBezTo>
                  <a:close/>
                </a:path>
              </a:pathLst>
            </a:custGeom>
            <a:solidFill>
              <a:srgbClr val="20212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1733800" cy="1170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659150" y="5792021"/>
            <a:ext cx="675884" cy="67588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DDD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2793898" y="6024591"/>
            <a:ext cx="406389" cy="229794"/>
          </a:xfrm>
          <a:custGeom>
            <a:avLst/>
            <a:gdLst/>
            <a:ahLst/>
            <a:cxnLst/>
            <a:rect l="l" t="t" r="r" b="b"/>
            <a:pathLst>
              <a:path w="406389" h="229794">
                <a:moveTo>
                  <a:pt x="0" y="0"/>
                </a:moveTo>
                <a:lnTo>
                  <a:pt x="406389" y="0"/>
                </a:lnTo>
                <a:lnTo>
                  <a:pt x="406389" y="229794"/>
                </a:lnTo>
                <a:lnTo>
                  <a:pt x="0" y="2297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179697" y="2418347"/>
            <a:ext cx="675884" cy="67588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DDD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296288" y="2535760"/>
            <a:ext cx="489274" cy="455359"/>
          </a:xfrm>
          <a:custGeom>
            <a:avLst/>
            <a:gdLst/>
            <a:ahLst/>
            <a:cxnLst/>
            <a:rect l="l" t="t" r="r" b="b"/>
            <a:pathLst>
              <a:path w="489274" h="455359">
                <a:moveTo>
                  <a:pt x="0" y="0"/>
                </a:moveTo>
                <a:lnTo>
                  <a:pt x="489274" y="0"/>
                </a:lnTo>
                <a:lnTo>
                  <a:pt x="489274" y="455359"/>
                </a:lnTo>
                <a:lnTo>
                  <a:pt x="0" y="455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968757" y="3177343"/>
            <a:ext cx="7089518" cy="1823877"/>
          </a:xfrm>
          <a:custGeom>
            <a:avLst/>
            <a:gdLst/>
            <a:ahLst/>
            <a:cxnLst/>
            <a:rect l="l" t="t" r="r" b="b"/>
            <a:pathLst>
              <a:path w="7089518" h="1823877">
                <a:moveTo>
                  <a:pt x="0" y="0"/>
                </a:moveTo>
                <a:lnTo>
                  <a:pt x="7089518" y="0"/>
                </a:lnTo>
                <a:lnTo>
                  <a:pt x="7089518" y="1823877"/>
                </a:lnTo>
                <a:lnTo>
                  <a:pt x="0" y="182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992" r="-8938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273633" y="7510970"/>
            <a:ext cx="6914688" cy="613076"/>
          </a:xfrm>
          <a:custGeom>
            <a:avLst/>
            <a:gdLst/>
            <a:ahLst/>
            <a:cxnLst/>
            <a:rect l="l" t="t" r="r" b="b"/>
            <a:pathLst>
              <a:path w="6914688" h="613076">
                <a:moveTo>
                  <a:pt x="0" y="0"/>
                </a:moveTo>
                <a:lnTo>
                  <a:pt x="6914688" y="0"/>
                </a:lnTo>
                <a:lnTo>
                  <a:pt x="6914688" y="613076"/>
                </a:lnTo>
                <a:lnTo>
                  <a:pt x="0" y="6130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705766" y="920927"/>
            <a:ext cx="3002725" cy="1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HOME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179026" y="920927"/>
            <a:ext cx="1136202" cy="1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About Us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721551" y="920927"/>
            <a:ext cx="811975" cy="1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Menu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74117" y="2153788"/>
            <a:ext cx="708951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3500" b="1" spc="-14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투자자 및 사업주 관점의 긍정적 영향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630700" y="5924118"/>
            <a:ext cx="1627100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52"/>
              </a:lnSpc>
            </a:pPr>
            <a:r>
              <a:rPr lang="en-US" sz="2454" b="1" spc="-103" dirty="0" err="1">
                <a:solidFill>
                  <a:srgbClr val="FFFFFF"/>
                </a:solidFill>
                <a:latin typeface="Arial Bold" panose="020B0704020202020204" pitchFamily="34" charset="0"/>
                <a:ea typeface="Arial Bold"/>
                <a:cs typeface="Arial Bold" panose="020B0704020202020204" pitchFamily="34" charset="0"/>
                <a:sym typeface="Arial Bold"/>
              </a:rPr>
              <a:t>사업주</a:t>
            </a:r>
            <a:r>
              <a:rPr lang="en-US" sz="2454" b="1" spc="-103" dirty="0">
                <a:solidFill>
                  <a:srgbClr val="FFFFFF"/>
                </a:solidFill>
                <a:latin typeface="Arial Bold" panose="020B0704020202020204" pitchFamily="34" charset="0"/>
                <a:ea typeface="Arial Bold"/>
                <a:cs typeface="Arial Bold" panose="020B0704020202020204" pitchFamily="34" charset="0"/>
                <a:sym typeface="Arial Bold"/>
              </a:rPr>
              <a:t> </a:t>
            </a:r>
            <a:r>
              <a:rPr lang="en-US" sz="2454" b="1" spc="-103" dirty="0" err="1">
                <a:solidFill>
                  <a:srgbClr val="FFFFFF"/>
                </a:solidFill>
                <a:latin typeface="Arial Bold" panose="020B0704020202020204" pitchFamily="34" charset="0"/>
                <a:ea typeface="Arial Bold"/>
                <a:cs typeface="Arial Bold" panose="020B0704020202020204" pitchFamily="34" charset="0"/>
                <a:sym typeface="Arial Bold"/>
              </a:rPr>
              <a:t>관점</a:t>
            </a:r>
            <a:endParaRPr lang="en-US" sz="2454" b="1" spc="-103" dirty="0">
              <a:solidFill>
                <a:srgbClr val="FFFFFF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082953" y="2563115"/>
            <a:ext cx="3902585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2"/>
              </a:lnSpc>
            </a:pPr>
            <a:r>
              <a:rPr lang="en-US" sz="2454" b="1" spc="-103" dirty="0" err="1">
                <a:solidFill>
                  <a:srgbClr val="FFFFFF"/>
                </a:solidFill>
                <a:latin typeface="Arial Bold" panose="020B0704020202020204" pitchFamily="34" charset="0"/>
                <a:ea typeface="Arial Bold"/>
                <a:cs typeface="Arial Bold" panose="020B0704020202020204" pitchFamily="34" charset="0"/>
                <a:sym typeface="Arial Bold"/>
              </a:rPr>
              <a:t>투자자</a:t>
            </a:r>
            <a:r>
              <a:rPr lang="en-US" sz="2454" b="1" spc="-103" dirty="0">
                <a:solidFill>
                  <a:srgbClr val="FFFFFF"/>
                </a:solidFill>
                <a:latin typeface="Arial Bold" panose="020B0704020202020204" pitchFamily="34" charset="0"/>
                <a:ea typeface="Arial Bold"/>
                <a:cs typeface="Arial Bold" panose="020B0704020202020204" pitchFamily="34" charset="0"/>
                <a:sym typeface="Arial Bold"/>
              </a:rPr>
              <a:t> </a:t>
            </a:r>
            <a:r>
              <a:rPr lang="en-US" sz="2454" b="1" spc="-103" dirty="0" err="1">
                <a:solidFill>
                  <a:srgbClr val="FFFFFF"/>
                </a:solidFill>
                <a:latin typeface="Arial Bold" panose="020B0704020202020204" pitchFamily="34" charset="0"/>
                <a:ea typeface="Arial Bold"/>
                <a:cs typeface="Arial Bold" panose="020B0704020202020204" pitchFamily="34" charset="0"/>
                <a:sym typeface="Arial Bold"/>
              </a:rPr>
              <a:t>관점</a:t>
            </a:r>
            <a:endParaRPr lang="en-US" sz="2454" b="1" spc="-103" dirty="0">
              <a:solidFill>
                <a:srgbClr val="FFFFFF"/>
              </a:solidFill>
              <a:latin typeface="Arial Bold" panose="020B0704020202020204" pitchFamily="34" charset="0"/>
              <a:ea typeface="Arial Bold"/>
              <a:cs typeface="Arial Bold" panose="020B0704020202020204" pitchFamily="34" charset="0"/>
              <a:sym typeface="Arial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659150" y="6660506"/>
            <a:ext cx="6004485" cy="2216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기업의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오너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, 즉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사업주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관점에서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바라보았을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때에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자사의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경제적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창출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가치를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분석하고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매출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손익률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부채율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등의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수치적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통계적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데이터를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기반으로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목표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대비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성과를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객관적인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판단으로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이어질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수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있으며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이는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곧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자사의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경영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방향성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경영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전략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수립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또한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사업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지속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가능성을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판단하는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지표로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작용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, 즉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전략적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의사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결정의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기반으로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작용할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수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있다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34690" y="3183455"/>
            <a:ext cx="5494159" cy="3498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기업의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주식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채권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등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자산에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투자하기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전에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기업의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경영정보를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분석해야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한다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.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이때에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재무제표는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투자자가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기업이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보유한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자산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부채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자본을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나타내는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기업의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재무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건전성과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성장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가능성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나아가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유동비율과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부채비율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등을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분석하여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기업의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단기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및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장기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지급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능력을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평가할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수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있으며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기업의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매출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영업이익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, 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당기순이익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등의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변화를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분석할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수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있으며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,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이를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통해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수익성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지표를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손쉽게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파악할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수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있도록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도와준다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. 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기업은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이러한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투자는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곧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기업의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지속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성장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가능성으로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이루어지고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연구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개발을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통해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기업의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미래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성장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가능성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또한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기대할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수 </a:t>
            </a:r>
            <a:r>
              <a:rPr lang="en-US" sz="1800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있다</a:t>
            </a:r>
            <a:r>
              <a:rPr lang="en-US" sz="1800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1235334" y="0"/>
            <a:ext cx="9457763" cy="10287000"/>
            <a:chOff x="0" y="0"/>
            <a:chExt cx="249093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0933" cy="2709333"/>
            </a:xfrm>
            <a:custGeom>
              <a:avLst/>
              <a:gdLst/>
              <a:ahLst/>
              <a:cxnLst/>
              <a:rect l="l" t="t" r="r" b="b"/>
              <a:pathLst>
                <a:path w="2490933" h="2709333">
                  <a:moveTo>
                    <a:pt x="0" y="0"/>
                  </a:moveTo>
                  <a:lnTo>
                    <a:pt x="2490933" y="0"/>
                  </a:lnTo>
                  <a:lnTo>
                    <a:pt x="249093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2490933" cy="2690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 rot="5400000">
            <a:off x="3382833" y="-4690497"/>
            <a:ext cx="10287000" cy="19523334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8171" y="773469"/>
            <a:ext cx="533282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943323" y="684514"/>
            <a:ext cx="2246489" cy="481425"/>
            <a:chOff x="0" y="0"/>
            <a:chExt cx="1776404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 Bold" panose="020B0704020202020204" pitchFamily="34" charset="0"/>
                <a:cs typeface="Arial Bold" panose="020B0704020202020204" pitchFamily="34" charset="0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80950" y="858122"/>
            <a:ext cx="1390033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63790" y="848597"/>
            <a:ext cx="3205556" cy="1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HOME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33921" y="848597"/>
            <a:ext cx="1212951" cy="1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77995" y="848597"/>
            <a:ext cx="866823" cy="1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Menu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7926" y="2822446"/>
            <a:ext cx="11010066" cy="119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8015" b="1" spc="-128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ABOUT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7926" y="6196515"/>
            <a:ext cx="6182151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II. User View Flowchart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9D9D9">
                <a:alpha val="13725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16593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290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 Bold" panose="020B0704020202020204" pitchFamily="34" charset="0"/>
                <a:cs typeface="Arial Bold" panose="020B0704020202020204" pitchFamily="34" charset="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05766" y="929995"/>
            <a:ext cx="3002725" cy="1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HOME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79026" y="920927"/>
            <a:ext cx="1136202" cy="1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About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21551" y="920927"/>
            <a:ext cx="811975" cy="1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Menu</a:t>
            </a:r>
          </a:p>
        </p:txBody>
      </p:sp>
      <p:sp>
        <p:nvSpPr>
          <p:cNvPr id="14" name="Freeform 14"/>
          <p:cNvSpPr/>
          <p:nvPr/>
        </p:nvSpPr>
        <p:spPr>
          <a:xfrm>
            <a:off x="5147635" y="4399154"/>
            <a:ext cx="4386173" cy="1793492"/>
          </a:xfrm>
          <a:custGeom>
            <a:avLst/>
            <a:gdLst/>
            <a:ahLst/>
            <a:cxnLst/>
            <a:rect l="l" t="t" r="r" b="b"/>
            <a:pathLst>
              <a:path w="993894" h="406400">
                <a:moveTo>
                  <a:pt x="0" y="0"/>
                </a:moveTo>
                <a:lnTo>
                  <a:pt x="790694" y="0"/>
                </a:lnTo>
                <a:lnTo>
                  <a:pt x="993894" y="203200"/>
                </a:lnTo>
                <a:lnTo>
                  <a:pt x="790694" y="406400"/>
                </a:lnTo>
                <a:lnTo>
                  <a:pt x="0" y="406400"/>
                </a:lnTo>
                <a:lnTo>
                  <a:pt x="20320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7D7D7D"/>
          </a:solidFill>
        </p:spPr>
      </p:sp>
      <p:sp>
        <p:nvSpPr>
          <p:cNvPr id="15" name="TextBox 15"/>
          <p:cNvSpPr txBox="1"/>
          <p:nvPr/>
        </p:nvSpPr>
        <p:spPr>
          <a:xfrm>
            <a:off x="5793751" y="4172043"/>
            <a:ext cx="3265241" cy="22979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50"/>
              </a:lnSpc>
            </a:pPr>
            <a:r>
              <a:rPr lang="en-US" sz="2300" b="1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getdata로</a:t>
            </a:r>
            <a:r>
              <a:rPr lang="en-US" sz="23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기업별</a:t>
            </a:r>
            <a:r>
              <a:rPr lang="en-US" sz="23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</a:p>
          <a:p>
            <a:pPr algn="ctr">
              <a:lnSpc>
                <a:spcPts val="3450"/>
              </a:lnSpc>
            </a:pPr>
            <a:r>
              <a:rPr lang="en-US" sz="2300" b="1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데이터</a:t>
            </a:r>
            <a:r>
              <a:rPr lang="en-US" sz="23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항목</a:t>
            </a:r>
            <a:r>
              <a:rPr lang="en-US" sz="23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불러오기</a:t>
            </a:r>
            <a:endParaRPr lang="en-US" sz="2300" b="1" dirty="0">
              <a:solidFill>
                <a:srgbClr val="FFFFFF"/>
              </a:solidFill>
              <a:latin typeface="Arial Bold" panose="020B0704020202020204" pitchFamily="34" charset="0"/>
              <a:ea typeface="Arial"/>
              <a:cs typeface="Arial Bold" panose="020B0704020202020204" pitchFamily="34" charset="0"/>
              <a:sym typeface="Arial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266654" y="4399154"/>
            <a:ext cx="4384821" cy="1793492"/>
          </a:xfrm>
          <a:custGeom>
            <a:avLst/>
            <a:gdLst/>
            <a:ahLst/>
            <a:cxnLst/>
            <a:rect l="l" t="t" r="r" b="b"/>
            <a:pathLst>
              <a:path w="993588" h="406400">
                <a:moveTo>
                  <a:pt x="0" y="0"/>
                </a:moveTo>
                <a:lnTo>
                  <a:pt x="790388" y="0"/>
                </a:lnTo>
                <a:lnTo>
                  <a:pt x="993588" y="203200"/>
                </a:lnTo>
                <a:lnTo>
                  <a:pt x="790388" y="406400"/>
                </a:lnTo>
                <a:lnTo>
                  <a:pt x="0" y="406400"/>
                </a:lnTo>
                <a:lnTo>
                  <a:pt x="20320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646464"/>
          </a:solidFill>
        </p:spPr>
      </p:sp>
      <p:sp>
        <p:nvSpPr>
          <p:cNvPr id="18" name="TextBox 18"/>
          <p:cNvSpPr txBox="1"/>
          <p:nvPr/>
        </p:nvSpPr>
        <p:spPr>
          <a:xfrm>
            <a:off x="2051306" y="4146944"/>
            <a:ext cx="3263889" cy="22979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50"/>
              </a:lnSpc>
            </a:pPr>
            <a:r>
              <a:rPr lang="en-US" sz="2000" b="1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외부</a:t>
            </a:r>
            <a:r>
              <a:rPr lang="en-US" sz="20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사이트에서</a:t>
            </a:r>
            <a:r>
              <a:rPr lang="en-US" sz="20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재무제표</a:t>
            </a:r>
            <a:r>
              <a:rPr lang="en-US" sz="20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손익계산서</a:t>
            </a:r>
            <a:r>
              <a:rPr lang="en-US" sz="20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데이터</a:t>
            </a:r>
            <a:r>
              <a:rPr lang="en-US" sz="20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수집</a:t>
            </a:r>
            <a:endParaRPr lang="en-US" sz="2000" b="1" dirty="0">
              <a:solidFill>
                <a:srgbClr val="FFFFFF"/>
              </a:solidFill>
              <a:latin typeface="Arial Bold" panose="020B0704020202020204" pitchFamily="34" charset="0"/>
              <a:ea typeface="Arial"/>
              <a:cs typeface="Arial Bold" panose="020B0704020202020204" pitchFamily="34" charset="0"/>
              <a:sym typeface="Arial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9058275" y="4399154"/>
            <a:ext cx="4386173" cy="1793492"/>
          </a:xfrm>
          <a:custGeom>
            <a:avLst/>
            <a:gdLst/>
            <a:ahLst/>
            <a:cxnLst/>
            <a:rect l="l" t="t" r="r" b="b"/>
            <a:pathLst>
              <a:path w="993894" h="406400">
                <a:moveTo>
                  <a:pt x="0" y="0"/>
                </a:moveTo>
                <a:lnTo>
                  <a:pt x="790694" y="0"/>
                </a:lnTo>
                <a:lnTo>
                  <a:pt x="993894" y="203200"/>
                </a:lnTo>
                <a:lnTo>
                  <a:pt x="790694" y="406400"/>
                </a:lnTo>
                <a:lnTo>
                  <a:pt x="0" y="406400"/>
                </a:lnTo>
                <a:lnTo>
                  <a:pt x="20320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969696"/>
          </a:solidFill>
        </p:spPr>
      </p:sp>
      <p:sp>
        <p:nvSpPr>
          <p:cNvPr id="21" name="TextBox 21"/>
          <p:cNvSpPr txBox="1"/>
          <p:nvPr/>
        </p:nvSpPr>
        <p:spPr>
          <a:xfrm>
            <a:off x="9698902" y="4172043"/>
            <a:ext cx="3265241" cy="229791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50"/>
              </a:lnSpc>
            </a:pPr>
            <a:r>
              <a:rPr lang="en-US" sz="2300" b="1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데이터</a:t>
            </a:r>
            <a:r>
              <a:rPr lang="en-US" sz="23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항목별</a:t>
            </a:r>
            <a:r>
              <a:rPr lang="en-US" sz="23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</a:p>
          <a:p>
            <a:pPr algn="ctr">
              <a:lnSpc>
                <a:spcPts val="3450"/>
              </a:lnSpc>
            </a:pPr>
            <a:r>
              <a:rPr lang="en-US" sz="2300" b="1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액셀</a:t>
            </a:r>
            <a:r>
              <a:rPr lang="en-US" sz="23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2300" b="1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차트</a:t>
            </a:r>
            <a:r>
              <a:rPr lang="en-US" sz="23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및 표 </a:t>
            </a:r>
            <a:r>
              <a:rPr lang="en-US" sz="2300" b="1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생성</a:t>
            </a:r>
            <a:endParaRPr lang="en-US" sz="2300" b="1" dirty="0">
              <a:solidFill>
                <a:srgbClr val="FFFFFF"/>
              </a:solidFill>
              <a:latin typeface="Arial Bold" panose="020B0704020202020204" pitchFamily="34" charset="0"/>
              <a:ea typeface="Arial"/>
              <a:cs typeface="Arial Bold" panose="020B0704020202020204" pitchFamily="34" charset="0"/>
              <a:sym typeface="Arial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2947003" y="4399154"/>
            <a:ext cx="4377809" cy="1793492"/>
          </a:xfrm>
          <a:custGeom>
            <a:avLst/>
            <a:gdLst/>
            <a:ahLst/>
            <a:cxnLst/>
            <a:rect l="l" t="t" r="r" b="b"/>
            <a:pathLst>
              <a:path w="991999" h="406400">
                <a:moveTo>
                  <a:pt x="0" y="0"/>
                </a:moveTo>
                <a:lnTo>
                  <a:pt x="788799" y="0"/>
                </a:lnTo>
                <a:lnTo>
                  <a:pt x="991999" y="203200"/>
                </a:lnTo>
                <a:lnTo>
                  <a:pt x="788799" y="406400"/>
                </a:lnTo>
                <a:lnTo>
                  <a:pt x="0" y="406400"/>
                </a:lnTo>
                <a:lnTo>
                  <a:pt x="203200" y="203200"/>
                </a:lnTo>
                <a:lnTo>
                  <a:pt x="0" y="0"/>
                </a:lnTo>
                <a:close/>
              </a:path>
            </a:pathLst>
          </a:custGeom>
          <a:solidFill>
            <a:srgbClr val="ACACAD"/>
          </a:solidFill>
        </p:spPr>
      </p:sp>
      <p:sp>
        <p:nvSpPr>
          <p:cNvPr id="24" name="TextBox 24"/>
          <p:cNvSpPr txBox="1"/>
          <p:nvPr/>
        </p:nvSpPr>
        <p:spPr>
          <a:xfrm>
            <a:off x="13609542" y="4449595"/>
            <a:ext cx="2977317" cy="169261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00"/>
              </a:lnSpc>
            </a:pPr>
            <a:r>
              <a:rPr lang="en-US" sz="2000" b="1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데이터</a:t>
            </a:r>
            <a:r>
              <a:rPr lang="en-US" sz="20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항목별</a:t>
            </a:r>
            <a:r>
              <a:rPr lang="en-US" sz="20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</a:p>
          <a:p>
            <a:pPr algn="ctr">
              <a:lnSpc>
                <a:spcPts val="3300"/>
              </a:lnSpc>
            </a:pPr>
            <a:r>
              <a:rPr lang="en-US" sz="2000" b="1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차트</a:t>
            </a:r>
            <a:r>
              <a:rPr lang="en-US" sz="20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및 표</a:t>
            </a:r>
            <a:r>
              <a:rPr lang="ko-KR" altLang="en-US" sz="20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를 </a:t>
            </a:r>
            <a:endParaRPr lang="en-US" altLang="ko-KR" sz="2000" b="1" dirty="0">
              <a:solidFill>
                <a:srgbClr val="FFFFFF"/>
              </a:solidFill>
              <a:latin typeface="Arial Bold" panose="020B0704020202020204" pitchFamily="34" charset="0"/>
              <a:ea typeface="Arial"/>
              <a:cs typeface="Arial Bold" panose="020B0704020202020204" pitchFamily="34" charset="0"/>
              <a:sym typeface="Arial"/>
            </a:endParaRPr>
          </a:p>
          <a:p>
            <a:pPr algn="ctr">
              <a:lnSpc>
                <a:spcPts val="3300"/>
              </a:lnSpc>
            </a:pPr>
            <a:r>
              <a:rPr lang="en-US" sz="2000" b="1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이미지로</a:t>
            </a:r>
            <a:r>
              <a:rPr lang="en-US" sz="20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저장하여</a:t>
            </a:r>
            <a:r>
              <a:rPr lang="en-US" sz="20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</a:p>
          <a:p>
            <a:pPr algn="ctr">
              <a:lnSpc>
                <a:spcPts val="3300"/>
              </a:lnSpc>
            </a:pPr>
            <a:r>
              <a:rPr lang="en-US" sz="2000" b="1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PDF로</a:t>
            </a:r>
            <a:r>
              <a:rPr lang="en-US" sz="20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rPr>
              <a:t>변환</a:t>
            </a:r>
            <a:endParaRPr lang="en-US" sz="2000" b="1" dirty="0">
              <a:solidFill>
                <a:srgbClr val="FFFFFF"/>
              </a:solidFill>
              <a:latin typeface="Arial Bold" panose="020B0704020202020204" pitchFamily="34" charset="0"/>
              <a:ea typeface="Arial"/>
              <a:cs typeface="Arial Bold" panose="020B070402020202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235334" y="0"/>
            <a:ext cx="9457763" cy="10287000"/>
            <a:chOff x="0" y="0"/>
            <a:chExt cx="249093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0933" cy="2709333"/>
            </a:xfrm>
            <a:custGeom>
              <a:avLst/>
              <a:gdLst/>
              <a:ahLst/>
              <a:cxnLst/>
              <a:rect l="l" t="t" r="r" b="b"/>
              <a:pathLst>
                <a:path w="2490933" h="2709333">
                  <a:moveTo>
                    <a:pt x="0" y="0"/>
                  </a:moveTo>
                  <a:lnTo>
                    <a:pt x="2490933" y="0"/>
                  </a:lnTo>
                  <a:lnTo>
                    <a:pt x="249093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141519">
                    <a:alpha val="100000"/>
                  </a:srgbClr>
                </a:gs>
                <a:gs pos="100000">
                  <a:srgbClr val="141519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2490933" cy="2690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705766" y="920927"/>
            <a:ext cx="300272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79026" y="920927"/>
            <a:ext cx="1136202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21551" y="920927"/>
            <a:ext cx="81197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54482" y="2894776"/>
            <a:ext cx="10313407" cy="119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5"/>
              </a:lnSpc>
            </a:pPr>
            <a:r>
              <a:rPr lang="en-US" sz="8015" b="1" spc="-128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ABOUT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54482" y="6268845"/>
            <a:ext cx="5790977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III. 프로젝트 역할</a:t>
            </a:r>
          </a:p>
        </p:txBody>
      </p:sp>
      <p:grpSp>
        <p:nvGrpSpPr>
          <p:cNvPr id="16" name="Group 16"/>
          <p:cNvGrpSpPr/>
          <p:nvPr/>
        </p:nvGrpSpPr>
        <p:grpSpPr>
          <a:xfrm rot="-4011154">
            <a:off x="12755358" y="3032614"/>
            <a:ext cx="17403374" cy="15009081"/>
            <a:chOff x="0" y="0"/>
            <a:chExt cx="4583605" cy="395300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583605" cy="3953009"/>
            </a:xfrm>
            <a:custGeom>
              <a:avLst/>
              <a:gdLst/>
              <a:ahLst/>
              <a:cxnLst/>
              <a:rect l="l" t="t" r="r" b="b"/>
              <a:pathLst>
                <a:path w="4583605" h="3953009">
                  <a:moveTo>
                    <a:pt x="0" y="0"/>
                  </a:moveTo>
                  <a:lnTo>
                    <a:pt x="4583605" y="0"/>
                  </a:lnTo>
                  <a:lnTo>
                    <a:pt x="4583605" y="3953009"/>
                  </a:lnTo>
                  <a:lnTo>
                    <a:pt x="0" y="3953009"/>
                  </a:lnTo>
                  <a:close/>
                </a:path>
              </a:pathLst>
            </a:custGeom>
            <a:gradFill rotWithShape="1">
              <a:gsLst>
                <a:gs pos="0">
                  <a:srgbClr val="27DDDF">
                    <a:alpha val="0"/>
                  </a:srgbClr>
                </a:gs>
                <a:gs pos="100000">
                  <a:srgbClr val="27DDD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19050"/>
              <a:ext cx="4583605" cy="39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4577" y="845799"/>
            <a:ext cx="499539" cy="503199"/>
          </a:xfrm>
          <a:custGeom>
            <a:avLst/>
            <a:gdLst/>
            <a:ahLst/>
            <a:cxnLst/>
            <a:rect l="l" t="t" r="r" b="b"/>
            <a:pathLst>
              <a:path w="499539" h="503199">
                <a:moveTo>
                  <a:pt x="0" y="0"/>
                </a:moveTo>
                <a:lnTo>
                  <a:pt x="499540" y="0"/>
                </a:lnTo>
                <a:lnTo>
                  <a:pt x="499540" y="503199"/>
                </a:lnTo>
                <a:lnTo>
                  <a:pt x="0" y="503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54957" y="756844"/>
            <a:ext cx="2104343" cy="481425"/>
            <a:chOff x="0" y="0"/>
            <a:chExt cx="1776404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76404" cy="406400"/>
            </a:xfrm>
            <a:custGeom>
              <a:avLst/>
              <a:gdLst/>
              <a:ahLst/>
              <a:cxnLst/>
              <a:rect l="l" t="t" r="r" b="b"/>
              <a:pathLst>
                <a:path w="1776404" h="406400">
                  <a:moveTo>
                    <a:pt x="1573204" y="0"/>
                  </a:moveTo>
                  <a:cubicBezTo>
                    <a:pt x="1685428" y="0"/>
                    <a:pt x="1776404" y="90976"/>
                    <a:pt x="1776404" y="203200"/>
                  </a:cubicBezTo>
                  <a:cubicBezTo>
                    <a:pt x="1776404" y="315424"/>
                    <a:pt x="1685428" y="406400"/>
                    <a:pt x="1573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76404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95032" y="930452"/>
            <a:ext cx="1302079" cy="36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2576" b="1" spc="-4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brityrpa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05766" y="929995"/>
            <a:ext cx="300272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79026" y="920927"/>
            <a:ext cx="1136202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21551" y="920927"/>
            <a:ext cx="811975" cy="21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87"/>
              </a:lnSpc>
            </a:pPr>
            <a:r>
              <a:rPr lang="en-US" sz="157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48399" y="1887578"/>
            <a:ext cx="17791200" cy="9088443"/>
            <a:chOff x="0" y="0"/>
            <a:chExt cx="23721601" cy="1211792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713028" cy="10236707"/>
              <a:chOff x="0" y="0"/>
              <a:chExt cx="515580" cy="92382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15580" cy="907205"/>
              </a:xfrm>
              <a:custGeom>
                <a:avLst/>
                <a:gdLst/>
                <a:ahLst/>
                <a:cxnLst/>
                <a:rect l="l" t="t" r="r" b="b"/>
                <a:pathLst>
                  <a:path w="515580" h="907205">
                    <a:moveTo>
                      <a:pt x="50592" y="0"/>
                    </a:moveTo>
                    <a:lnTo>
                      <a:pt x="464988" y="0"/>
                    </a:lnTo>
                    <a:cubicBezTo>
                      <a:pt x="478406" y="0"/>
                      <a:pt x="491274" y="5330"/>
                      <a:pt x="500762" y="14818"/>
                    </a:cubicBezTo>
                    <a:cubicBezTo>
                      <a:pt x="510250" y="24306"/>
                      <a:pt x="515580" y="37174"/>
                      <a:pt x="515580" y="50592"/>
                    </a:cubicBezTo>
                    <a:lnTo>
                      <a:pt x="515580" y="856613"/>
                    </a:lnTo>
                    <a:cubicBezTo>
                      <a:pt x="515580" y="870031"/>
                      <a:pt x="510250" y="882899"/>
                      <a:pt x="500762" y="892387"/>
                    </a:cubicBezTo>
                    <a:cubicBezTo>
                      <a:pt x="491274" y="901875"/>
                      <a:pt x="478406" y="907205"/>
                      <a:pt x="464988" y="907205"/>
                    </a:cubicBezTo>
                    <a:lnTo>
                      <a:pt x="50592" y="907205"/>
                    </a:lnTo>
                    <a:cubicBezTo>
                      <a:pt x="37174" y="907205"/>
                      <a:pt x="24306" y="901875"/>
                      <a:pt x="14818" y="892387"/>
                    </a:cubicBezTo>
                    <a:cubicBezTo>
                      <a:pt x="5330" y="882899"/>
                      <a:pt x="0" y="870031"/>
                      <a:pt x="0" y="856613"/>
                    </a:cubicBezTo>
                    <a:lnTo>
                      <a:pt x="0" y="50592"/>
                    </a:lnTo>
                    <a:cubicBezTo>
                      <a:pt x="0" y="37174"/>
                      <a:pt x="5330" y="24306"/>
                      <a:pt x="14818" y="14818"/>
                    </a:cubicBezTo>
                    <a:cubicBezTo>
                      <a:pt x="24306" y="5330"/>
                      <a:pt x="37174" y="0"/>
                      <a:pt x="5059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C4A5B">
                      <a:alpha val="100000"/>
                    </a:srgbClr>
                  </a:gs>
                  <a:gs pos="100000">
                    <a:srgbClr val="27DDDF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19050"/>
                <a:ext cx="515580" cy="904776"/>
              </a:xfrm>
              <a:prstGeom prst="rect">
                <a:avLst/>
              </a:prstGeom>
            </p:spPr>
            <p:txBody>
              <a:bodyPr lIns="111191" tIns="111191" rIns="111191" bIns="111191" rtlCol="0" anchor="ctr"/>
              <a:lstStyle/>
              <a:p>
                <a:pPr algn="ctr">
                  <a:lnSpc>
                    <a:spcPts val="1387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274324" y="280316"/>
              <a:ext cx="3655993" cy="621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3000" b="1" spc="-126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KBJ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5987352" y="0"/>
              <a:ext cx="5792284" cy="10236707"/>
              <a:chOff x="-6962" y="0"/>
              <a:chExt cx="522733" cy="92382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-6962" y="0"/>
                <a:ext cx="522733" cy="923826"/>
              </a:xfrm>
              <a:custGeom>
                <a:avLst/>
                <a:gdLst/>
                <a:ahLst/>
                <a:cxnLst/>
                <a:rect l="l" t="t" r="r" b="b"/>
                <a:pathLst>
                  <a:path w="515771" h="907205">
                    <a:moveTo>
                      <a:pt x="50573" y="0"/>
                    </a:moveTo>
                    <a:lnTo>
                      <a:pt x="465198" y="0"/>
                    </a:lnTo>
                    <a:cubicBezTo>
                      <a:pt x="478611" y="0"/>
                      <a:pt x="491474" y="5328"/>
                      <a:pt x="500958" y="14812"/>
                    </a:cubicBezTo>
                    <a:cubicBezTo>
                      <a:pt x="510442" y="24297"/>
                      <a:pt x="515771" y="37160"/>
                      <a:pt x="515771" y="50573"/>
                    </a:cubicBezTo>
                    <a:lnTo>
                      <a:pt x="515771" y="856632"/>
                    </a:lnTo>
                    <a:cubicBezTo>
                      <a:pt x="515771" y="884562"/>
                      <a:pt x="493128" y="907205"/>
                      <a:pt x="465198" y="907205"/>
                    </a:cubicBezTo>
                    <a:lnTo>
                      <a:pt x="50573" y="907205"/>
                    </a:lnTo>
                    <a:cubicBezTo>
                      <a:pt x="37160" y="907205"/>
                      <a:pt x="24297" y="901877"/>
                      <a:pt x="14812" y="892392"/>
                    </a:cubicBezTo>
                    <a:cubicBezTo>
                      <a:pt x="5328" y="882908"/>
                      <a:pt x="0" y="870044"/>
                      <a:pt x="0" y="856632"/>
                    </a:cubicBezTo>
                    <a:lnTo>
                      <a:pt x="0" y="50573"/>
                    </a:lnTo>
                    <a:cubicBezTo>
                      <a:pt x="0" y="37160"/>
                      <a:pt x="5328" y="24297"/>
                      <a:pt x="14812" y="14812"/>
                    </a:cubicBezTo>
                    <a:cubicBezTo>
                      <a:pt x="24297" y="5328"/>
                      <a:pt x="37160" y="0"/>
                      <a:pt x="50573" y="0"/>
                    </a:cubicBezTo>
                    <a:close/>
                  </a:path>
                </a:pathLst>
              </a:custGeom>
              <a:solidFill>
                <a:srgbClr val="202127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19050"/>
                <a:ext cx="515771" cy="888155"/>
              </a:xfrm>
              <a:prstGeom prst="rect">
                <a:avLst/>
              </a:prstGeom>
            </p:spPr>
            <p:txBody>
              <a:bodyPr lIns="111191" tIns="111191" rIns="111191" bIns="111191" rtlCol="0" anchor="ctr"/>
              <a:lstStyle/>
              <a:p>
                <a:pPr algn="ctr">
                  <a:lnSpc>
                    <a:spcPts val="1387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6313848" y="280316"/>
              <a:ext cx="4226595" cy="621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3000" b="1" spc="-126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KDW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12096014" y="0"/>
              <a:ext cx="5651795" cy="10052533"/>
              <a:chOff x="0" y="0"/>
              <a:chExt cx="510054" cy="90720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510054" cy="907205"/>
              </a:xfrm>
              <a:custGeom>
                <a:avLst/>
                <a:gdLst/>
                <a:ahLst/>
                <a:cxnLst/>
                <a:rect l="l" t="t" r="r" b="b"/>
                <a:pathLst>
                  <a:path w="510054" h="907205">
                    <a:moveTo>
                      <a:pt x="51140" y="0"/>
                    </a:moveTo>
                    <a:lnTo>
                      <a:pt x="458914" y="0"/>
                    </a:lnTo>
                    <a:cubicBezTo>
                      <a:pt x="487158" y="0"/>
                      <a:pt x="510054" y="22896"/>
                      <a:pt x="510054" y="51140"/>
                    </a:cubicBezTo>
                    <a:lnTo>
                      <a:pt x="510054" y="856065"/>
                    </a:lnTo>
                    <a:cubicBezTo>
                      <a:pt x="510054" y="884309"/>
                      <a:pt x="487158" y="907205"/>
                      <a:pt x="458914" y="907205"/>
                    </a:cubicBezTo>
                    <a:lnTo>
                      <a:pt x="51140" y="907205"/>
                    </a:lnTo>
                    <a:cubicBezTo>
                      <a:pt x="22896" y="907205"/>
                      <a:pt x="0" y="884309"/>
                      <a:pt x="0" y="856065"/>
                    </a:cubicBezTo>
                    <a:lnTo>
                      <a:pt x="0" y="51140"/>
                    </a:lnTo>
                    <a:cubicBezTo>
                      <a:pt x="0" y="22896"/>
                      <a:pt x="22896" y="0"/>
                      <a:pt x="5114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C4A5B">
                      <a:alpha val="100000"/>
                    </a:srgbClr>
                  </a:gs>
                  <a:gs pos="100000">
                    <a:srgbClr val="27DDDF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19050"/>
                <a:ext cx="510054" cy="888155"/>
              </a:xfrm>
              <a:prstGeom prst="rect">
                <a:avLst/>
              </a:prstGeom>
            </p:spPr>
            <p:txBody>
              <a:bodyPr lIns="111191" tIns="111191" rIns="111191" bIns="111191" rtlCol="0" anchor="ctr"/>
              <a:lstStyle/>
              <a:p>
                <a:pPr algn="ctr">
                  <a:lnSpc>
                    <a:spcPts val="1387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2402487" y="280316"/>
              <a:ext cx="3616807" cy="621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3000" b="1" spc="-126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JSA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18064187" y="0"/>
              <a:ext cx="5653884" cy="10052533"/>
              <a:chOff x="0" y="0"/>
              <a:chExt cx="510243" cy="90720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510243" cy="907205"/>
              </a:xfrm>
              <a:custGeom>
                <a:avLst/>
                <a:gdLst/>
                <a:ahLst/>
                <a:cxnLst/>
                <a:rect l="l" t="t" r="r" b="b"/>
                <a:pathLst>
                  <a:path w="510243" h="907205">
                    <a:moveTo>
                      <a:pt x="51121" y="0"/>
                    </a:moveTo>
                    <a:lnTo>
                      <a:pt x="459122" y="0"/>
                    </a:lnTo>
                    <a:cubicBezTo>
                      <a:pt x="472680" y="0"/>
                      <a:pt x="485683" y="5386"/>
                      <a:pt x="495270" y="14973"/>
                    </a:cubicBezTo>
                    <a:cubicBezTo>
                      <a:pt x="504857" y="24560"/>
                      <a:pt x="510243" y="37563"/>
                      <a:pt x="510243" y="51121"/>
                    </a:cubicBezTo>
                    <a:lnTo>
                      <a:pt x="510243" y="856084"/>
                    </a:lnTo>
                    <a:cubicBezTo>
                      <a:pt x="510243" y="869642"/>
                      <a:pt x="504857" y="882645"/>
                      <a:pt x="495270" y="892232"/>
                    </a:cubicBezTo>
                    <a:cubicBezTo>
                      <a:pt x="485683" y="901819"/>
                      <a:pt x="472680" y="907205"/>
                      <a:pt x="459122" y="907205"/>
                    </a:cubicBezTo>
                    <a:lnTo>
                      <a:pt x="51121" y="907205"/>
                    </a:lnTo>
                    <a:cubicBezTo>
                      <a:pt x="37563" y="907205"/>
                      <a:pt x="24560" y="901819"/>
                      <a:pt x="14973" y="892232"/>
                    </a:cubicBezTo>
                    <a:cubicBezTo>
                      <a:pt x="5386" y="882645"/>
                      <a:pt x="0" y="869642"/>
                      <a:pt x="0" y="856084"/>
                    </a:cubicBezTo>
                    <a:lnTo>
                      <a:pt x="0" y="51121"/>
                    </a:lnTo>
                    <a:cubicBezTo>
                      <a:pt x="0" y="37563"/>
                      <a:pt x="5386" y="24560"/>
                      <a:pt x="14973" y="14973"/>
                    </a:cubicBezTo>
                    <a:cubicBezTo>
                      <a:pt x="24560" y="5386"/>
                      <a:pt x="37563" y="0"/>
                      <a:pt x="51121" y="0"/>
                    </a:cubicBezTo>
                    <a:close/>
                  </a:path>
                </a:pathLst>
              </a:custGeom>
              <a:solidFill>
                <a:srgbClr val="202127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19050"/>
                <a:ext cx="510243" cy="888155"/>
              </a:xfrm>
              <a:prstGeom prst="rect">
                <a:avLst/>
              </a:prstGeom>
            </p:spPr>
            <p:txBody>
              <a:bodyPr lIns="111191" tIns="111191" rIns="111191" bIns="111191" rtlCol="0" anchor="ctr"/>
              <a:lstStyle/>
              <a:p>
                <a:pPr algn="ctr">
                  <a:lnSpc>
                    <a:spcPts val="1387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8310867" y="280316"/>
              <a:ext cx="4181293" cy="621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3000" b="1" spc="-126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KSI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54261" y="1108256"/>
              <a:ext cx="5348407" cy="8611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25"/>
                </a:lnSpc>
              </a:pP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-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분류</a:t>
              </a:r>
              <a:endParaRPr lang="en-US" sz="15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325"/>
                </a:lnSpc>
              </a:pP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1)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회사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선정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: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구직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플랫폼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사이트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(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예:잡코리아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)를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활용하여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대상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기업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선정</a:t>
              </a:r>
              <a:endParaRPr lang="en-US" sz="15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325"/>
                </a:lnSpc>
              </a:pP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2)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기준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설정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: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매출액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,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영업이익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, </a:t>
              </a:r>
            </a:p>
            <a:p>
              <a:pPr algn="just">
                <a:lnSpc>
                  <a:spcPts val="2325"/>
                </a:lnSpc>
              </a:pP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당기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순이익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등과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같은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매출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및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영업과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밀접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</a:p>
            <a:p>
              <a:pPr algn="just">
                <a:lnSpc>
                  <a:spcPts val="2325"/>
                </a:lnSpc>
              </a:pP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연관된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주요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지표를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기준으로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선정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기준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설정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후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선정</a:t>
              </a:r>
              <a:endParaRPr lang="en-US" sz="15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325"/>
                </a:lnSpc>
              </a:pP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3)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참조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사이트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결정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: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앞서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선정한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데이터를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</a:p>
            <a:p>
              <a:pPr algn="just">
                <a:lnSpc>
                  <a:spcPts val="2325"/>
                </a:lnSpc>
              </a:pP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종합적으로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표시가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가능한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지에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관한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여부와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RPA로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추출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가능한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지에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관한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여부를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중심으로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참조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판단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기준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정한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후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웹사이트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선정</a:t>
              </a:r>
              <a:endParaRPr lang="en-US" sz="15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325"/>
                </a:lnSpc>
              </a:pPr>
              <a:endParaRPr lang="en-US" sz="15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325"/>
                </a:lnSpc>
              </a:pP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-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추출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및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저장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(RPA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활용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)</a:t>
              </a:r>
            </a:p>
            <a:p>
              <a:pPr algn="just">
                <a:lnSpc>
                  <a:spcPts val="2325"/>
                </a:lnSpc>
              </a:pP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1)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참조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사이트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접속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자동화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(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ChromeOpen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)</a:t>
              </a:r>
            </a:p>
            <a:p>
              <a:pPr algn="just">
                <a:lnSpc>
                  <a:spcPts val="2325"/>
                </a:lnSpc>
              </a:pP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2) 웹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자동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추출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(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ChromeGetData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)</a:t>
              </a:r>
            </a:p>
            <a:p>
              <a:pPr algn="just">
                <a:lnSpc>
                  <a:spcPts val="2325"/>
                </a:lnSpc>
              </a:pP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3)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엑셀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생성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/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호출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및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입력</a:t>
              </a:r>
              <a:endParaRPr lang="en-US" sz="15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325"/>
                </a:lnSpc>
              </a:pP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(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NewExcel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/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OpenExcel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,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WriteRange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)</a:t>
              </a:r>
            </a:p>
            <a:p>
              <a:pPr algn="just">
                <a:lnSpc>
                  <a:spcPts val="2325"/>
                </a:lnSpc>
              </a:pP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4)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추출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저장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자동화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(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SaveExcel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)</a:t>
              </a:r>
            </a:p>
            <a:p>
              <a:pPr algn="just">
                <a:lnSpc>
                  <a:spcPts val="2325"/>
                </a:lnSpc>
              </a:pPr>
              <a:endParaRPr lang="en-US" sz="15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325"/>
                </a:lnSpc>
              </a:pP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-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시연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영상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편집</a:t>
              </a:r>
              <a:endParaRPr lang="en-US" sz="15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325"/>
                </a:lnSpc>
              </a:pP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1)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영상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자막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주요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내용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구성</a:t>
              </a:r>
              <a:endParaRPr lang="en-US" sz="15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325"/>
                </a:lnSpc>
              </a:pP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2)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영상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내용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구성</a:t>
              </a:r>
              <a:r>
                <a:rPr lang="en-US" sz="15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5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편집</a:t>
              </a:r>
              <a:endParaRPr lang="en-US" sz="15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230318" y="970084"/>
              <a:ext cx="5348407" cy="93647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170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- Excel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작업</a:t>
              </a:r>
              <a:endParaRPr lang="en-US" sz="14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170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1)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매크로를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사용하여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반복적인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총매출액과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</a:p>
            <a:p>
              <a:pPr algn="just">
                <a:lnSpc>
                  <a:spcPts val="2170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 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영업이익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차트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생성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및 표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생성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자동화</a:t>
              </a:r>
              <a:endParaRPr lang="en-US" sz="14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170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2)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RPA로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생성할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Excel작업의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</a:p>
            <a:p>
              <a:pPr algn="just">
                <a:lnSpc>
                  <a:spcPts val="2170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 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시뮬레이션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실행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(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차트생성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, 표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서식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)</a:t>
              </a:r>
            </a:p>
            <a:p>
              <a:pPr algn="just">
                <a:lnSpc>
                  <a:spcPts val="2170"/>
                </a:lnSpc>
              </a:pPr>
              <a:endParaRPr lang="en-US" sz="14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170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- RPA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작업</a:t>
              </a:r>
              <a:endParaRPr lang="en-US" sz="14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170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1)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정제된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데이터의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회사를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기준으로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</a:p>
            <a:p>
              <a:pPr algn="just">
                <a:lnSpc>
                  <a:spcPts val="2170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 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엑셀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워크시트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반복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생성</a:t>
              </a:r>
              <a:endParaRPr lang="en-US" sz="14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170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  (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for문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,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CreateWorkSheet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) </a:t>
              </a:r>
            </a:p>
            <a:p>
              <a:pPr algn="just">
                <a:lnSpc>
                  <a:spcPts val="2170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2)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회사별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추출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,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이동</a:t>
              </a:r>
              <a:endParaRPr lang="en-US" sz="14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170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  (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CopyRange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, Paste,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SelectWorkSheet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)</a:t>
              </a:r>
            </a:p>
            <a:p>
              <a:pPr algn="just">
                <a:lnSpc>
                  <a:spcPts val="2170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3) 각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회사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워크시트별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총매출액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, </a:t>
              </a:r>
            </a:p>
            <a:p>
              <a:pPr algn="just">
                <a:lnSpc>
                  <a:spcPts val="2170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 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영업이익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차트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생성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(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ExecuteMacro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)</a:t>
              </a:r>
            </a:p>
            <a:p>
              <a:pPr algn="just">
                <a:lnSpc>
                  <a:spcPts val="2170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4) 총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매출액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,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영업이익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차트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,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데이터표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</a:p>
            <a:p>
              <a:pPr algn="just">
                <a:lnSpc>
                  <a:spcPts val="2170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 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이미지로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지정된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위치에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저장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</a:p>
            <a:p>
              <a:pPr algn="just">
                <a:lnSpc>
                  <a:spcPts val="2170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  (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KeyInput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,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RightClick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)</a:t>
              </a:r>
            </a:p>
            <a:p>
              <a:pPr algn="just">
                <a:lnSpc>
                  <a:spcPts val="2170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5)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PDF보고서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파일에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차트및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표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삽입</a:t>
              </a:r>
              <a:endParaRPr lang="en-US" sz="14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170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  (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KeyInput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, DoubleClick)</a:t>
              </a:r>
            </a:p>
            <a:p>
              <a:pPr algn="just">
                <a:lnSpc>
                  <a:spcPts val="2170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6)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지정된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메일로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자동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발송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(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Sendmail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)</a:t>
              </a:r>
            </a:p>
            <a:p>
              <a:pPr algn="just">
                <a:lnSpc>
                  <a:spcPts val="2170"/>
                </a:lnSpc>
              </a:pPr>
              <a:endParaRPr lang="en-US" sz="14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170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-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선정</a:t>
              </a:r>
              <a:endParaRPr lang="en-US" sz="14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170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1)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정제된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데이터의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우선순위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결정</a:t>
              </a:r>
              <a:endParaRPr lang="en-US" sz="14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170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2)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분류</a:t>
              </a:r>
              <a:r>
                <a:rPr lang="en-US" sz="14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4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작업</a:t>
              </a:r>
              <a:endParaRPr lang="en-US" sz="14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170"/>
                </a:lnSpc>
              </a:pPr>
              <a:endParaRPr lang="en-US" sz="14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2402487" y="1127307"/>
              <a:ext cx="5348407" cy="10990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705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-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수집</a:t>
              </a: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1705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1) (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ChromeGetData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)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기능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활용</a:t>
              </a: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1705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   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다양한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기업의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재무제표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데이터를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자동으로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수집</a:t>
              </a: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155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2)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필터링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및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항목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정의</a:t>
              </a: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155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    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수집해야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할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항목을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정의하고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, </a:t>
              </a:r>
            </a:p>
            <a:p>
              <a:pPr algn="just">
                <a:lnSpc>
                  <a:spcPts val="155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    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필요한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정보를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정확하게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추출하기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위해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데이터를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필터링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.</a:t>
              </a:r>
            </a:p>
            <a:p>
              <a:pPr algn="just">
                <a:lnSpc>
                  <a:spcPts val="1705"/>
                </a:lnSpc>
              </a:pP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1705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-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정제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및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표준화</a:t>
              </a: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155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1)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정리</a:t>
              </a: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155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 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수집된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데이터를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체계적으로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정리</a:t>
              </a: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155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2)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오류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및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중복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제거</a:t>
              </a: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155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 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데이터의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정확성을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보장하기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위해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오류와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중복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데이터를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제거</a:t>
              </a: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155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3)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표준화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   </a:t>
              </a:r>
            </a:p>
            <a:p>
              <a:pPr algn="just">
                <a:lnSpc>
                  <a:spcPts val="155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 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후속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작업이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원활하도록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일관된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형식으로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표준화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.</a:t>
              </a:r>
            </a:p>
            <a:p>
              <a:pPr algn="just">
                <a:lnSpc>
                  <a:spcPts val="1705"/>
                </a:lnSpc>
              </a:pP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155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- RPA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연동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및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자동화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구현</a:t>
              </a: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marL="215904" lvl="1" indent="-107952" algn="just">
                <a:lnSpc>
                  <a:spcPts val="1550"/>
                </a:lnSpc>
                <a:buAutoNum type="arabicPeriod"/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사이트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접속</a:t>
              </a: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155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     (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ChromeOpen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)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기능을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사용하여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각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사이트에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접속</a:t>
              </a: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155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 2.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자동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추출</a:t>
              </a: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155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     (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ChromeGetData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)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기능을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활용하여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필요한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데이터를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자동으로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수집</a:t>
              </a: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155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 3.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엑셀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파일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생성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및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입력</a:t>
              </a: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155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     (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NewExcel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/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OpenExcel,writeRange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)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기능을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사용하여</a:t>
              </a: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155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    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엑셀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파일을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생성하고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데이터를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정리하여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입력</a:t>
              </a: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155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 4.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자동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저장</a:t>
              </a: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155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      (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SaveExcel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)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기능을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활용하여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추출한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데이터를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</a:p>
            <a:p>
              <a:pPr algn="just">
                <a:lnSpc>
                  <a:spcPts val="155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     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자동으로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저장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</a:p>
            <a:p>
              <a:pPr algn="just">
                <a:lnSpc>
                  <a:spcPts val="1705"/>
                </a:lnSpc>
              </a:pP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1705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-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영상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촬영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및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편집</a:t>
              </a: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155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1)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시스템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실행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과정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녹화</a:t>
              </a: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155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자동화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프로세스가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정상적으로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작동하는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모습을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녹화</a:t>
              </a: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155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2)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편집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및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구성</a:t>
              </a: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155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   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자동화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흐름이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명확히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전달될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수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있도록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영상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편집</a:t>
              </a:r>
              <a:r>
                <a:rPr lang="en-US" sz="900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및 </a:t>
              </a:r>
              <a:r>
                <a:rPr lang="en-US" sz="900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구성</a:t>
              </a: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170"/>
                </a:lnSpc>
              </a:pP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170"/>
                </a:lnSpc>
              </a:pP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170"/>
                </a:lnSpc>
              </a:pP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170"/>
                </a:lnSpc>
              </a:pP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170"/>
                </a:lnSpc>
              </a:pPr>
              <a:endParaRPr lang="en-US" sz="900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8373194" y="1117781"/>
              <a:ext cx="5348407" cy="8962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014"/>
                </a:lnSpc>
              </a:pP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-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선정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및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수집</a:t>
              </a:r>
              <a:endParaRPr lang="en-US" sz="1299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014"/>
                </a:lnSpc>
              </a:pP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1)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기업별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손익계산서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수집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및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검색</a:t>
              </a:r>
              <a:endParaRPr lang="en-US" sz="1299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014"/>
                </a:lnSpc>
              </a:pP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2)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통계용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보고서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레퍼런스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조사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및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분석</a:t>
              </a:r>
              <a:endParaRPr lang="en-US" sz="1299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014"/>
                </a:lnSpc>
              </a:pPr>
              <a:endParaRPr lang="en-US" sz="1299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014"/>
                </a:lnSpc>
              </a:pP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-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역할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분담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및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아이디어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구상</a:t>
              </a:r>
              <a:endParaRPr lang="en-US" sz="1299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014"/>
                </a:lnSpc>
              </a:pP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1)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Notion을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이용하여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프로젝트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</a:p>
            <a:p>
              <a:pPr algn="just">
                <a:lnSpc>
                  <a:spcPts val="2014"/>
                </a:lnSpc>
              </a:pP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역할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분담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및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주요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진행사항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정리</a:t>
              </a:r>
              <a:endParaRPr lang="en-US" sz="1299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014"/>
                </a:lnSpc>
              </a:pP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-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기업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재무제표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조사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및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분석</a:t>
              </a:r>
              <a:endParaRPr lang="en-US" sz="1299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014"/>
                </a:lnSpc>
              </a:pPr>
              <a:endParaRPr lang="en-US" sz="1299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014"/>
                </a:lnSpc>
              </a:pP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-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디자인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기획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및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제작</a:t>
              </a:r>
              <a:endParaRPr lang="en-US" sz="1299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014"/>
                </a:lnSpc>
              </a:pP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1)RPA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시각화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및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메일링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실행과정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</a:p>
            <a:p>
              <a:pPr algn="just">
                <a:lnSpc>
                  <a:spcPts val="2014"/>
                </a:lnSpc>
              </a:pP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영상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녹화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및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주요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내용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영상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편집</a:t>
              </a:r>
              <a:endParaRPr lang="en-US" sz="1299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014"/>
                </a:lnSpc>
              </a:pP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2)CANVA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기반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프로젝트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PPT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작성</a:t>
              </a:r>
              <a:endParaRPr lang="en-US" sz="1299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014"/>
                </a:lnSpc>
              </a:pP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3)CANVA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기반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프로젝트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보고서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PDF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작성</a:t>
              </a:r>
              <a:endParaRPr lang="en-US" sz="1299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014"/>
                </a:lnSpc>
              </a:pP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4)FIGMA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기반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순서도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작성</a:t>
              </a:r>
              <a:endParaRPr lang="en-US" sz="1299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014"/>
                </a:lnSpc>
              </a:pPr>
              <a:endParaRPr lang="en-US" sz="1299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274"/>
                </a:lnSpc>
              </a:pP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-RPA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활용</a:t>
              </a:r>
              <a:endParaRPr lang="en-US" sz="1299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274"/>
                </a:lnSpc>
              </a:pP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1)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회사별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추출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및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이동</a:t>
              </a:r>
              <a:endParaRPr lang="en-US" sz="1299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274"/>
                </a:lnSpc>
              </a:pP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(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selectWorksheet,click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,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copyrange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, copy, paste)</a:t>
              </a:r>
            </a:p>
            <a:p>
              <a:pPr algn="just">
                <a:lnSpc>
                  <a:spcPts val="2274"/>
                </a:lnSpc>
              </a:pP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-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회사별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워크시트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생성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(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Createworksheet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)</a:t>
              </a:r>
            </a:p>
            <a:p>
              <a:pPr algn="just">
                <a:lnSpc>
                  <a:spcPts val="2274"/>
                </a:lnSpc>
              </a:pP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-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회사별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차트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생성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및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반복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(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Excutemacro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)</a:t>
              </a:r>
            </a:p>
            <a:p>
              <a:pPr algn="just">
                <a:lnSpc>
                  <a:spcPts val="2274"/>
                </a:lnSpc>
              </a:pPr>
              <a:endParaRPr lang="en-US" sz="1299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274"/>
                </a:lnSpc>
              </a:pP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-Excel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활용</a:t>
              </a:r>
              <a:endParaRPr lang="en-US" sz="1299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274"/>
                </a:lnSpc>
              </a:pP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1)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차트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디자인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및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생성</a:t>
              </a:r>
              <a:endParaRPr lang="en-US" sz="1299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  <a:p>
              <a:pPr algn="just">
                <a:lnSpc>
                  <a:spcPts val="2274"/>
                </a:lnSpc>
              </a:pP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2)Macro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이용한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데이터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차트</a:t>
              </a:r>
              <a:r>
                <a:rPr lang="en-US" sz="1299" b="1" dirty="0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 </a:t>
              </a:r>
              <a:r>
                <a:rPr lang="en-US" sz="1299" b="1" dirty="0" err="1">
                  <a:solidFill>
                    <a:srgbClr val="FFFFFF"/>
                  </a:solidFill>
                  <a:latin typeface="Arial Bold" panose="020B0704020202020204" pitchFamily="34" charset="0"/>
                  <a:ea typeface="Arial"/>
                  <a:cs typeface="Arial Bold" panose="020B0704020202020204" pitchFamily="34" charset="0"/>
                  <a:sym typeface="Arial"/>
                </a:rPr>
                <a:t>생성</a:t>
              </a:r>
              <a:endParaRPr lang="en-US" sz="1299" b="1" dirty="0">
                <a:solidFill>
                  <a:srgbClr val="FFFFFF"/>
                </a:solidFill>
                <a:latin typeface="Arial Bold" panose="020B0704020202020204" pitchFamily="34" charset="0"/>
                <a:ea typeface="Arial"/>
                <a:cs typeface="Arial Bold" panose="020B0704020202020204" pitchFamily="34" charset="0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2451</Words>
  <Application>Microsoft Office PowerPoint</Application>
  <PresentationFormat>사용자 지정</PresentationFormat>
  <Paragraphs>401</Paragraphs>
  <Slides>32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Arial Bold</vt:lpstr>
      <vt:lpstr>Calibri</vt:lpstr>
      <vt:lpstr>HY견고딕</vt:lpstr>
      <vt:lpstr>맑은 고딕</vt:lpstr>
      <vt:lpstr>Arial</vt:lpstr>
      <vt:lpstr>Arial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Green Modern Finance Business Report Presentation</dc:title>
  <dc:creator>2CLASS_017</dc:creator>
  <cp:lastModifiedBy>2CLASS_017</cp:lastModifiedBy>
  <cp:revision>3</cp:revision>
  <dcterms:created xsi:type="dcterms:W3CDTF">2006-08-16T00:00:00Z</dcterms:created>
  <dcterms:modified xsi:type="dcterms:W3CDTF">2025-03-27T08:23:18Z</dcterms:modified>
  <dc:identifier>DAGimcNS8g4</dc:identifier>
</cp:coreProperties>
</file>